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8" name="Google Shape;348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9" name="Google Shape;349;p1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 shipments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Expired/expiring card auths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 declines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Expiring orders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Pending returns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Escalated orders</a:t>
            </a:r>
            <a:endParaRPr/>
          </a:p>
        </p:txBody>
      </p:sp>
      <p:sp>
        <p:nvSpPr>
          <p:cNvPr id="351" name="Google Shape;351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2" name="Google Shape;352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9" name="Google Shape;99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0" name="Google Shape;100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 1">
  <p:cSld name="TITLE_AND_BODY_2_1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3119850" y="1503300"/>
            <a:ext cx="12606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6182916" y="929254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1933800" y="261050"/>
            <a:ext cx="146970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Source Sans Pro"/>
              <a:buNone/>
              <a:defRPr b="1" sz="7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88" name="Google Shape;88;p13" title="EV_LOGO_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87589" y="9137579"/>
            <a:ext cx="1097403" cy="11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2530399" y="9412250"/>
            <a:ext cx="4225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C693B"/>
                </a:solidFill>
              </a:rPr>
              <a:t>Confidential | Internal Only</a:t>
            </a:r>
            <a:endParaRPr b="1" sz="2000">
              <a:solidFill>
                <a:srgbClr val="FC693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i="0" sz="4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  <a:defRPr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–"/>
              <a:defRPr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  <a:defRPr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–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»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  <a:defRPr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gif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hyperlink" Target="https://resourcehub.expertvoice.com/hc/en-us/articles/25657717468434-Understanding-the-Ship-No-Capture-SNC-process-for-brand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5DB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394536"/>
            <a:ext cx="7053650" cy="7627178"/>
          </a:xfrm>
          <a:custGeom>
            <a:rect b="b" l="l" r="r" t="t"/>
            <a:pathLst>
              <a:path extrusionOk="0" h="7627178" w="7053650">
                <a:moveTo>
                  <a:pt x="0" y="0"/>
                </a:moveTo>
                <a:lnTo>
                  <a:pt x="7053650" y="0"/>
                </a:lnTo>
                <a:lnTo>
                  <a:pt x="7053650" y="7627178"/>
                </a:lnTo>
                <a:lnTo>
                  <a:pt x="0" y="7627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4"/>
          <p:cNvSpPr txBox="1"/>
          <p:nvPr/>
        </p:nvSpPr>
        <p:spPr>
          <a:xfrm>
            <a:off x="4770125" y="3376725"/>
            <a:ext cx="12822900" cy="24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763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Manual Order Processing 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i="0" lang="en-US" sz="3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guide to the Advocacy Platform’s all-in-one </a:t>
            </a:r>
            <a:r>
              <a:rPr i="0" lang="en-US" sz="3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fulfillment </a:t>
            </a:r>
            <a:r>
              <a:rPr lang="en-US" sz="3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n-US" sz="3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anager</a:t>
            </a:r>
            <a:r>
              <a:rPr i="0" lang="en-US" sz="3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 </a:t>
            </a:r>
            <a:endParaRPr sz="3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3280250" y="8854584"/>
            <a:ext cx="4585479" cy="1083319"/>
          </a:xfrm>
          <a:custGeom>
            <a:rect b="b" l="l" r="r" t="t"/>
            <a:pathLst>
              <a:path extrusionOk="0" h="1083319" w="4585479">
                <a:moveTo>
                  <a:pt x="0" y="0"/>
                </a:moveTo>
                <a:lnTo>
                  <a:pt x="4585479" y="0"/>
                </a:lnTo>
                <a:lnTo>
                  <a:pt x="4585479" y="1083319"/>
                </a:lnTo>
                <a:lnTo>
                  <a:pt x="0" y="1083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3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39" name="Google Shape;239;p23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1" name="Google Shape;2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639" y="459713"/>
            <a:ext cx="9830410" cy="90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3" name="Google Shape;243;p23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244" name="Google Shape;244;p23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3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23"/>
          <p:cNvSpPr txBox="1"/>
          <p:nvPr/>
        </p:nvSpPr>
        <p:spPr>
          <a:xfrm>
            <a:off x="846476" y="642745"/>
            <a:ext cx="6106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Fulfilling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520823" y="2139452"/>
            <a:ext cx="7324500" cy="5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364" lvl="1" marL="69072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Source Sans Pro"/>
              <a:buChar char="•"/>
            </a:pP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order details, adjust quantities</a:t>
            </a:r>
            <a:r>
              <a:rPr lang="en-US" sz="3199">
                <a:latin typeface="Source Sans Pro"/>
                <a:ea typeface="Source Sans Pro"/>
                <a:cs typeface="Source Sans Pro"/>
                <a:sym typeface="Source Sans Pro"/>
              </a:rPr>
              <a:t> and</a:t>
            </a: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shipping and share order updates with experts.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1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364" lvl="1" marL="69072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Char char="•"/>
            </a:pP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b="1"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shipping and tracking </a:t>
            </a: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(required).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1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364" lvl="1" marL="69072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9"/>
              <a:buFont typeface="Arial"/>
              <a:buChar char="•"/>
            </a:pP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</a:t>
            </a:r>
            <a:r>
              <a:rPr b="1"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Fulfill order</a:t>
            </a:r>
            <a:r>
              <a:rPr i="0" lang="en-US" sz="31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button to capture payment. </a:t>
            </a:r>
            <a:endParaRPr i="0" sz="31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79025" y="7571575"/>
            <a:ext cx="6608100" cy="2128500"/>
          </a:xfrm>
          <a:prstGeom prst="roundRect">
            <a:avLst>
              <a:gd fmla="val 8822" name="adj"/>
            </a:avLst>
          </a:prstGeom>
          <a:solidFill>
            <a:srgbClr val="DBF8FB">
              <a:alpha val="4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★ </a:t>
            </a:r>
            <a:r>
              <a:rPr lang="en-US" sz="2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Include </a:t>
            </a:r>
            <a:r>
              <a:rPr b="1" lang="en-US" sz="2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 Order + Vendor Invoice #s</a:t>
            </a:r>
            <a:r>
              <a:rPr lang="en-US" sz="2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from your system for clarity in financial reporting. </a:t>
            </a:r>
            <a:endParaRPr sz="2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4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54" name="Google Shape;254;p24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24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7" name="Google Shape;257;p24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258" name="Google Shape;258;p24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4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24"/>
          <p:cNvSpPr/>
          <p:nvPr/>
        </p:nvSpPr>
        <p:spPr>
          <a:xfrm>
            <a:off x="9144000" y="2452487"/>
            <a:ext cx="8778789" cy="6341023"/>
          </a:xfrm>
          <a:custGeom>
            <a:rect b="b" l="l" r="r" t="t"/>
            <a:pathLst>
              <a:path extrusionOk="0" h="6341023" w="8778789">
                <a:moveTo>
                  <a:pt x="0" y="0"/>
                </a:moveTo>
                <a:lnTo>
                  <a:pt x="8778789" y="0"/>
                </a:lnTo>
                <a:lnTo>
                  <a:pt x="8778789" y="6341023"/>
                </a:lnTo>
                <a:lnTo>
                  <a:pt x="0" y="6341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8338" l="0" r="-34145" t="0"/>
            </a:stretch>
          </a:blipFill>
          <a:ln>
            <a:noFill/>
          </a:ln>
        </p:spPr>
      </p:sp>
      <p:sp>
        <p:nvSpPr>
          <p:cNvPr id="261" name="Google Shape;261;p24"/>
          <p:cNvSpPr txBox="1"/>
          <p:nvPr/>
        </p:nvSpPr>
        <p:spPr>
          <a:xfrm>
            <a:off x="846476" y="642745"/>
            <a:ext cx="15363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Related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 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hipping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cross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eals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688450" y="2452475"/>
            <a:ext cx="78399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Multiple o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 from the same expert should be consolidated and shipped together.</a:t>
            </a:r>
            <a:b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Related o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 will be flagged in the Order Detail Pages during the processing and fulfillment stages.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Enable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experts to order products from your brand’s different deals or stores, such as “Flash Deals” and “Outlet” with a single shipping fee 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shipment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5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68" name="Google Shape;268;p25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5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5"/>
          <p:cNvSpPr/>
          <p:nvPr/>
        </p:nvSpPr>
        <p:spPr>
          <a:xfrm>
            <a:off x="8985964" y="3393793"/>
            <a:ext cx="9072483" cy="4443862"/>
          </a:xfrm>
          <a:custGeom>
            <a:rect b="b" l="l" r="r" t="t"/>
            <a:pathLst>
              <a:path extrusionOk="0" h="4443862" w="9072483">
                <a:moveTo>
                  <a:pt x="0" y="0"/>
                </a:moveTo>
                <a:lnTo>
                  <a:pt x="9072482" y="0"/>
                </a:lnTo>
                <a:lnTo>
                  <a:pt x="9072482" y="4443862"/>
                </a:lnTo>
                <a:lnTo>
                  <a:pt x="0" y="4443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157" l="-2828" r="-16946" t="-7771"/>
            </a:stretch>
          </a:blipFill>
          <a:ln>
            <a:noFill/>
          </a:ln>
        </p:spPr>
      </p:sp>
      <p:sp>
        <p:nvSpPr>
          <p:cNvPr id="272" name="Google Shape;272;p25"/>
          <p:cNvSpPr/>
          <p:nvPr/>
        </p:nvSpPr>
        <p:spPr>
          <a:xfrm>
            <a:off x="9625982" y="1829124"/>
            <a:ext cx="8279686" cy="941814"/>
          </a:xfrm>
          <a:custGeom>
            <a:rect b="b" l="l" r="r" t="t"/>
            <a:pathLst>
              <a:path extrusionOk="0" h="941814" w="8279686">
                <a:moveTo>
                  <a:pt x="0" y="0"/>
                </a:moveTo>
                <a:lnTo>
                  <a:pt x="8279686" y="0"/>
                </a:lnTo>
                <a:lnTo>
                  <a:pt x="8279686" y="941814"/>
                </a:lnTo>
                <a:lnTo>
                  <a:pt x="0" y="941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3" name="Google Shape;273;p25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274" name="Google Shape;274;p25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5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Reauthorizing payment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688440" y="2242881"/>
            <a:ext cx="81192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 authorization expires if an order is not fulfilled </a:t>
            </a:r>
            <a:r>
              <a:rPr b="1" i="0" lang="en-US" sz="3200" u="none" cap="none" strike="noStrike">
                <a:solidFill>
                  <a:srgbClr val="FC45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within 7 days</a:t>
            </a:r>
            <a:r>
              <a:rPr i="0" lang="en-US" sz="3200" u="none" cap="none" strike="noStrike">
                <a:solidFill>
                  <a:srgbClr val="FC45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3200" u="none" cap="none" strike="noStrike">
                <a:solidFill>
                  <a:srgbClr val="FC45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(168 hours)</a:t>
            </a:r>
            <a:r>
              <a:rPr i="0" lang="en-US" sz="3200" u="none" cap="none" strike="noStrike">
                <a:solidFill>
                  <a:srgbClr val="FC69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processing.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Expired </a:t>
            </a:r>
            <a:r>
              <a:rPr b="1" lang="en-US" sz="320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uths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be flagged in the dashboard, order summary email, and order details page.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Reauthorize payment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from the order details page to restart the 7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day authorization. 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13322953" y="3178173"/>
            <a:ext cx="2692161" cy="1113882"/>
          </a:xfrm>
          <a:custGeom>
            <a:rect b="b" l="l" r="r" t="t"/>
            <a:pathLst>
              <a:path extrusionOk="0" h="1113882" w="2692161">
                <a:moveTo>
                  <a:pt x="0" y="0"/>
                </a:moveTo>
                <a:lnTo>
                  <a:pt x="2692161" y="0"/>
                </a:lnTo>
                <a:lnTo>
                  <a:pt x="2692161" y="1113881"/>
                </a:lnTo>
                <a:lnTo>
                  <a:pt x="0" y="1113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5"/>
          <p:cNvSpPr/>
          <p:nvPr/>
        </p:nvSpPr>
        <p:spPr>
          <a:xfrm>
            <a:off x="846475" y="8508925"/>
            <a:ext cx="7961100" cy="1462800"/>
          </a:xfrm>
          <a:prstGeom prst="roundRect">
            <a:avLst>
              <a:gd fmla="val 14033" name="adj"/>
            </a:avLst>
          </a:prstGeom>
          <a:solidFill>
            <a:srgbClr val="FFE3AB">
              <a:alpha val="2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ⓘ</a:t>
            </a:r>
            <a:r>
              <a:rPr lang="en-U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Brands assume full responsibility for orders shipped under an expired authorization.</a:t>
            </a:r>
            <a:endParaRPr sz="3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6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85" name="Google Shape;285;p26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6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6"/>
          <p:cNvSpPr/>
          <p:nvPr/>
        </p:nvSpPr>
        <p:spPr>
          <a:xfrm>
            <a:off x="8623139" y="2729632"/>
            <a:ext cx="9435307" cy="4621579"/>
          </a:xfrm>
          <a:custGeom>
            <a:rect b="b" l="l" r="r" t="t"/>
            <a:pathLst>
              <a:path extrusionOk="0" h="4621579" w="9435307">
                <a:moveTo>
                  <a:pt x="0" y="0"/>
                </a:moveTo>
                <a:lnTo>
                  <a:pt x="9435307" y="0"/>
                </a:lnTo>
                <a:lnTo>
                  <a:pt x="9435307" y="4621579"/>
                </a:lnTo>
                <a:lnTo>
                  <a:pt x="0" y="4621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157" l="-2828" r="-16946" t="-7771"/>
            </a:stretch>
          </a:blipFill>
          <a:ln>
            <a:noFill/>
          </a:ln>
        </p:spPr>
      </p:sp>
      <p:grpSp>
        <p:nvGrpSpPr>
          <p:cNvPr id="289" name="Google Shape;289;p26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290" name="Google Shape;290;p26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6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Reauthorizing payment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46475" y="2662950"/>
            <a:ext cx="7551900" cy="6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Important: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428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Wait until the order is ready to ship.</a:t>
            </a:r>
            <a:endParaRPr sz="3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428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Double-authing can cause payment to decline and tie up funds for the expert. </a:t>
            </a:r>
            <a:endParaRPr sz="3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428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Experts can see every authorization on their end.</a:t>
            </a:r>
            <a:endParaRPr sz="3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0428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Source Sans Pro"/>
              <a:buChar char="•"/>
            </a:pPr>
            <a:r>
              <a:rPr lang="en-US" sz="3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an order ships and payment is not captured, refer to the </a:t>
            </a:r>
            <a:r>
              <a:rPr lang="en-US" sz="3400" u="sng">
                <a:solidFill>
                  <a:srgbClr val="0E5DBD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Ship No Capture Process</a:t>
            </a:r>
            <a:r>
              <a:rPr lang="en-US" sz="3400">
                <a:solidFill>
                  <a:srgbClr val="0E5DB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3400" u="none" cap="none" strike="noStrike">
              <a:solidFill>
                <a:srgbClr val="0E5DB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7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99" name="Google Shape;299;p27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7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2" name="Google Shape;302;p27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03" name="Google Shape;303;p27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p27"/>
          <p:cNvSpPr/>
          <p:nvPr/>
        </p:nvSpPr>
        <p:spPr>
          <a:xfrm>
            <a:off x="8365481" y="766570"/>
            <a:ext cx="9260672" cy="8491730"/>
          </a:xfrm>
          <a:custGeom>
            <a:rect b="b" l="l" r="r" t="t"/>
            <a:pathLst>
              <a:path extrusionOk="0" h="8491730" w="9260672">
                <a:moveTo>
                  <a:pt x="0" y="0"/>
                </a:moveTo>
                <a:lnTo>
                  <a:pt x="9260671" y="0"/>
                </a:lnTo>
                <a:lnTo>
                  <a:pt x="9260671" y="8491730"/>
                </a:lnTo>
                <a:lnTo>
                  <a:pt x="0" y="8491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1051" t="0"/>
            </a:stretch>
          </a:blipFill>
          <a:ln>
            <a:noFill/>
          </a:ln>
        </p:spPr>
      </p:sp>
      <p:sp>
        <p:nvSpPr>
          <p:cNvPr id="306" name="Google Shape;306;p27"/>
          <p:cNvSpPr/>
          <p:nvPr/>
        </p:nvSpPr>
        <p:spPr>
          <a:xfrm>
            <a:off x="15417371" y="2417553"/>
            <a:ext cx="1176445" cy="694103"/>
          </a:xfrm>
          <a:custGeom>
            <a:rect b="b" l="l" r="r" t="t"/>
            <a:pathLst>
              <a:path extrusionOk="0" h="694103" w="1176445">
                <a:moveTo>
                  <a:pt x="0" y="0"/>
                </a:moveTo>
                <a:lnTo>
                  <a:pt x="1176445" y="0"/>
                </a:lnTo>
                <a:lnTo>
                  <a:pt x="1176445" y="694103"/>
                </a:lnTo>
                <a:lnTo>
                  <a:pt x="0" y="694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7"/>
          <p:cNvSpPr/>
          <p:nvPr/>
        </p:nvSpPr>
        <p:spPr>
          <a:xfrm>
            <a:off x="8996385" y="6697143"/>
            <a:ext cx="1339226" cy="790143"/>
          </a:xfrm>
          <a:custGeom>
            <a:rect b="b" l="l" r="r" t="t"/>
            <a:pathLst>
              <a:path extrusionOk="0" h="790143" w="1339226">
                <a:moveTo>
                  <a:pt x="0" y="0"/>
                </a:moveTo>
                <a:lnTo>
                  <a:pt x="1339226" y="0"/>
                </a:lnTo>
                <a:lnTo>
                  <a:pt x="1339226" y="790143"/>
                </a:lnTo>
                <a:lnTo>
                  <a:pt x="0" y="790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7"/>
          <p:cNvSpPr/>
          <p:nvPr/>
        </p:nvSpPr>
        <p:spPr>
          <a:xfrm>
            <a:off x="11886511" y="2231805"/>
            <a:ext cx="1491272" cy="879851"/>
          </a:xfrm>
          <a:custGeom>
            <a:rect b="b" l="l" r="r" t="t"/>
            <a:pathLst>
              <a:path extrusionOk="0" h="879851" w="1491272">
                <a:moveTo>
                  <a:pt x="0" y="0"/>
                </a:moveTo>
                <a:lnTo>
                  <a:pt x="1491272" y="0"/>
                </a:lnTo>
                <a:lnTo>
                  <a:pt x="1491272" y="879851"/>
                </a:lnTo>
                <a:lnTo>
                  <a:pt x="0" y="879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27"/>
          <p:cNvSpPr/>
          <p:nvPr/>
        </p:nvSpPr>
        <p:spPr>
          <a:xfrm>
            <a:off x="11867511" y="5996699"/>
            <a:ext cx="6247523" cy="3395882"/>
          </a:xfrm>
          <a:custGeom>
            <a:rect b="b" l="l" r="r" t="t"/>
            <a:pathLst>
              <a:path extrusionOk="0" h="3395882" w="6247523">
                <a:moveTo>
                  <a:pt x="0" y="0"/>
                </a:moveTo>
                <a:lnTo>
                  <a:pt x="6247524" y="0"/>
                </a:lnTo>
                <a:lnTo>
                  <a:pt x="6247524" y="3395882"/>
                </a:lnTo>
                <a:lnTo>
                  <a:pt x="0" y="3395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74434" l="-11930" r="-72259" t="0"/>
            </a:stretch>
          </a:blipFill>
          <a:ln>
            <a:noFill/>
          </a:ln>
        </p:spPr>
      </p:sp>
      <p:sp>
        <p:nvSpPr>
          <p:cNvPr id="310" name="Google Shape;310;p27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Cancelling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836951" y="2672482"/>
            <a:ext cx="7197300" cy="7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179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you're unable to fulfill an order—or an expert reaches out to cancel before fulfillment—you can cancel from the order detail page at any stage.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179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items and quantities that you need to cancel and a reason from the list, e.g.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 of Stock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179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requires that you give additional detail in the comment box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17249277" y="7964777"/>
            <a:ext cx="753751" cy="444713"/>
          </a:xfrm>
          <a:custGeom>
            <a:rect b="b" l="l" r="r" t="t"/>
            <a:pathLst>
              <a:path extrusionOk="0" h="444713" w="753751">
                <a:moveTo>
                  <a:pt x="0" y="0"/>
                </a:moveTo>
                <a:lnTo>
                  <a:pt x="753751" y="0"/>
                </a:lnTo>
                <a:lnTo>
                  <a:pt x="753751" y="444713"/>
                </a:lnTo>
                <a:lnTo>
                  <a:pt x="0" y="444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8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318" name="Google Shape;318;p28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19" name="Google Shape;319;p28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28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1" name="Google Shape;321;p28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22" name="Google Shape;322;p28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28"/>
          <p:cNvSpPr/>
          <p:nvPr/>
        </p:nvSpPr>
        <p:spPr>
          <a:xfrm>
            <a:off x="9008601" y="368819"/>
            <a:ext cx="6740265" cy="6143999"/>
          </a:xfrm>
          <a:custGeom>
            <a:rect b="b" l="l" r="r" t="t"/>
            <a:pathLst>
              <a:path extrusionOk="0" h="6143999" w="6740265">
                <a:moveTo>
                  <a:pt x="0" y="0"/>
                </a:moveTo>
                <a:lnTo>
                  <a:pt x="6740265" y="0"/>
                </a:lnTo>
                <a:lnTo>
                  <a:pt x="6740265" y="6143999"/>
                </a:lnTo>
                <a:lnTo>
                  <a:pt x="0" y="6143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3009" l="-16019" r="-73641" t="-18045"/>
            </a:stretch>
          </a:blipFill>
          <a:ln>
            <a:noFill/>
          </a:ln>
        </p:spPr>
      </p:sp>
      <p:sp>
        <p:nvSpPr>
          <p:cNvPr id="325" name="Google Shape;325;p28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393469" y="2251710"/>
            <a:ext cx="8396100" cy="6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2" lvl="1" marL="64770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an expert requests a return, Expert Support will request an RMA from you via email. 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2" lvl="1" marL="64770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issued, the expert will be asked to ship the item(s) back. 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2" lvl="1" marL="64770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you receive the items, click </a:t>
            </a:r>
            <a:r>
              <a:rPr b="1" lang="en-US" sz="3300"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anage return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the order detail page, select the items + quantities, then </a:t>
            </a: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Issue refund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2" lvl="1" marL="64770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brands using </a:t>
            </a:r>
            <a:r>
              <a:rPr lang="en-US" sz="3300"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ftership, the shipping label will trigger the refund - no need to issue manually </a:t>
            </a:r>
            <a:r>
              <a:rPr lang="en-US" sz="3300">
                <a:latin typeface="Source Sans Pro"/>
                <a:ea typeface="Source Sans Pro"/>
                <a:cs typeface="Source Sans Pro"/>
                <a:sym typeface="Source Sans Pro"/>
              </a:rPr>
              <a:t>or 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the return in our system. 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7" name="Google Shape;327;p28"/>
          <p:cNvSpPr/>
          <p:nvPr/>
        </p:nvSpPr>
        <p:spPr>
          <a:xfrm>
            <a:off x="14172579" y="3923559"/>
            <a:ext cx="1420332" cy="837996"/>
          </a:xfrm>
          <a:custGeom>
            <a:rect b="b" l="l" r="r" t="t"/>
            <a:pathLst>
              <a:path extrusionOk="0" h="837996" w="1420332">
                <a:moveTo>
                  <a:pt x="0" y="0"/>
                </a:moveTo>
                <a:lnTo>
                  <a:pt x="1420332" y="0"/>
                </a:lnTo>
                <a:lnTo>
                  <a:pt x="1420332" y="837995"/>
                </a:lnTo>
                <a:lnTo>
                  <a:pt x="0" y="837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28" name="Google Shape;32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98525" y="5262275"/>
            <a:ext cx="7066899" cy="42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9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334" name="Google Shape;334;p29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9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9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7" name="Google Shape;337;p29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38" name="Google Shape;338;p29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29"/>
          <p:cNvSpPr/>
          <p:nvPr/>
        </p:nvSpPr>
        <p:spPr>
          <a:xfrm>
            <a:off x="8831928" y="766570"/>
            <a:ext cx="8627236" cy="2877167"/>
          </a:xfrm>
          <a:custGeom>
            <a:rect b="b" l="l" r="r" t="t"/>
            <a:pathLst>
              <a:path extrusionOk="0" h="2877167" w="8627236">
                <a:moveTo>
                  <a:pt x="0" y="0"/>
                </a:moveTo>
                <a:lnTo>
                  <a:pt x="8627236" y="0"/>
                </a:lnTo>
                <a:lnTo>
                  <a:pt x="8627236" y="2877167"/>
                </a:lnTo>
                <a:lnTo>
                  <a:pt x="0" y="2877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1280" l="0" r="-52114" t="-129800"/>
            </a:stretch>
          </a:blipFill>
          <a:ln>
            <a:noFill/>
          </a:ln>
        </p:spPr>
      </p:sp>
      <p:sp>
        <p:nvSpPr>
          <p:cNvPr id="341" name="Google Shape;341;p29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upport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8831928" y="3287480"/>
            <a:ext cx="8657158" cy="6212052"/>
          </a:xfrm>
          <a:custGeom>
            <a:rect b="b" l="l" r="r" t="t"/>
            <a:pathLst>
              <a:path extrusionOk="0" h="6212052" w="8657158">
                <a:moveTo>
                  <a:pt x="0" y="0"/>
                </a:moveTo>
                <a:lnTo>
                  <a:pt x="8657158" y="0"/>
                </a:lnTo>
                <a:lnTo>
                  <a:pt x="8657158" y="6212052"/>
                </a:lnTo>
                <a:lnTo>
                  <a:pt x="0" y="6212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987" l="0" r="0" t="0"/>
            </a:stretch>
          </a:blipFill>
          <a:ln>
            <a:noFill/>
          </a:ln>
        </p:spPr>
      </p:sp>
      <p:sp>
        <p:nvSpPr>
          <p:cNvPr id="343" name="Google Shape;343;p29"/>
          <p:cNvSpPr/>
          <p:nvPr/>
        </p:nvSpPr>
        <p:spPr>
          <a:xfrm>
            <a:off x="12739986" y="4087066"/>
            <a:ext cx="4519314" cy="3332659"/>
          </a:xfrm>
          <a:custGeom>
            <a:rect b="b" l="l" r="r" t="t"/>
            <a:pathLst>
              <a:path extrusionOk="0" h="3332659" w="4519314">
                <a:moveTo>
                  <a:pt x="0" y="0"/>
                </a:moveTo>
                <a:lnTo>
                  <a:pt x="4519314" y="0"/>
                </a:lnTo>
                <a:lnTo>
                  <a:pt x="4519314" y="3332658"/>
                </a:lnTo>
                <a:lnTo>
                  <a:pt x="0" y="3332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426" l="0" r="-86265" t="-9956"/>
            </a:stretch>
          </a:blipFill>
          <a:ln>
            <a:noFill/>
          </a:ln>
        </p:spPr>
      </p:sp>
      <p:sp>
        <p:nvSpPr>
          <p:cNvPr id="344" name="Google Shape;344;p29"/>
          <p:cNvSpPr txBox="1"/>
          <p:nvPr/>
        </p:nvSpPr>
        <p:spPr>
          <a:xfrm>
            <a:off x="846475" y="2442850"/>
            <a:ext cx="7620300" cy="7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Required when: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Refund needed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Shipped without payment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Chargeback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Other issues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Support 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the order detail page and select a reason from </a:t>
            </a:r>
            <a:b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list.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submitted, the order will be locked until resolved by Customer Success.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5236551" y="766570"/>
            <a:ext cx="2059694" cy="1215219"/>
          </a:xfrm>
          <a:custGeom>
            <a:rect b="b" l="l" r="r" t="t"/>
            <a:pathLst>
              <a:path extrusionOk="0" h="1215219" w="2059694">
                <a:moveTo>
                  <a:pt x="0" y="0"/>
                </a:moveTo>
                <a:lnTo>
                  <a:pt x="2059694" y="0"/>
                </a:lnTo>
                <a:lnTo>
                  <a:pt x="2059694" y="1215220"/>
                </a:lnTo>
                <a:lnTo>
                  <a:pt x="0" y="1215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0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355" name="Google Shape;355;p30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30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30"/>
          <p:cNvSpPr/>
          <p:nvPr/>
        </p:nvSpPr>
        <p:spPr>
          <a:xfrm>
            <a:off x="10460303" y="492008"/>
            <a:ext cx="5883667" cy="9032992"/>
          </a:xfrm>
          <a:custGeom>
            <a:rect b="b" l="l" r="r" t="t"/>
            <a:pathLst>
              <a:path extrusionOk="0" h="9032992" w="5883667">
                <a:moveTo>
                  <a:pt x="0" y="0"/>
                </a:moveTo>
                <a:lnTo>
                  <a:pt x="5883667" y="0"/>
                </a:lnTo>
                <a:lnTo>
                  <a:pt x="5883667" y="9032992"/>
                </a:lnTo>
                <a:lnTo>
                  <a:pt x="0" y="90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9426"/>
            </a:stretch>
          </a:blipFill>
          <a:ln>
            <a:noFill/>
          </a:ln>
        </p:spPr>
      </p:sp>
      <p:grpSp>
        <p:nvGrpSpPr>
          <p:cNvPr id="359" name="Google Shape;359;p30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60" name="Google Shape;360;p30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30"/>
          <p:cNvSpPr txBox="1"/>
          <p:nvPr/>
        </p:nvSpPr>
        <p:spPr>
          <a:xfrm>
            <a:off x="846476" y="658596"/>
            <a:ext cx="829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ummary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mail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Google Shape;363;p30"/>
          <p:cNvSpPr txBox="1"/>
          <p:nvPr/>
        </p:nvSpPr>
        <p:spPr>
          <a:xfrm>
            <a:off x="846476" y="2396026"/>
            <a:ext cx="8934900" cy="8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order summary email gives a high</a:t>
            </a:r>
            <a:r>
              <a:rPr lang="en-US" sz="3300"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level</a:t>
            </a:r>
            <a:r>
              <a:rPr lang="en-US" sz="3300"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view of outstanding orders and inventory levels. Have your CS partner assign the appropriate team members to the order summary email list.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6236" lvl="1" marL="71247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Needs Attention: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expiring/expired orders and authorizations, declines, late shipments, pending returns, escalated orders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6236" lvl="1" marL="71247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New: 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yet to be processed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6236" lvl="1" marL="71247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b="1" lang="en-US" sz="3300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rogress: 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waiting to be shipped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 to check your spam folder if you are not seeing the emails.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1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369" name="Google Shape;369;p31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31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2" name="Google Shape;372;p31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73" name="Google Shape;373;p31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31"/>
          <p:cNvSpPr/>
          <p:nvPr/>
        </p:nvSpPr>
        <p:spPr>
          <a:xfrm>
            <a:off x="8041147" y="2665985"/>
            <a:ext cx="9915420" cy="6767274"/>
          </a:xfrm>
          <a:custGeom>
            <a:rect b="b" l="l" r="r" t="t"/>
            <a:pathLst>
              <a:path extrusionOk="0" h="6767274" w="9915420">
                <a:moveTo>
                  <a:pt x="0" y="0"/>
                </a:moveTo>
                <a:lnTo>
                  <a:pt x="9915420" y="0"/>
                </a:lnTo>
                <a:lnTo>
                  <a:pt x="9915420" y="6767274"/>
                </a:lnTo>
                <a:lnTo>
                  <a:pt x="0" y="6767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31"/>
          <p:cNvSpPr txBox="1"/>
          <p:nvPr/>
        </p:nvSpPr>
        <p:spPr>
          <a:xfrm>
            <a:off x="836951" y="649071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statuses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475771" y="2494535"/>
            <a:ext cx="7115700" cy="55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41" lvl="1" marL="69088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</a:t>
            </a:r>
            <a:r>
              <a:rPr b="1" lang="en-US" sz="320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tatuses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are displayed in the dashboard, order summary email, orders list page and order detail pages.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1" lvl="1" marL="69088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use a traffic light color system to help you quickly identify and prioritize orders that are new or in need of attention.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78" name="Google Shape;378;p31"/>
          <p:cNvGrpSpPr/>
          <p:nvPr/>
        </p:nvGrpSpPr>
        <p:grpSpPr>
          <a:xfrm>
            <a:off x="8041147" y="1366528"/>
            <a:ext cx="9915420" cy="1044178"/>
            <a:chOff x="0" y="0"/>
            <a:chExt cx="13220560" cy="1392238"/>
          </a:xfrm>
        </p:grpSpPr>
        <p:sp>
          <p:nvSpPr>
            <p:cNvPr id="379" name="Google Shape;379;p31"/>
            <p:cNvSpPr/>
            <p:nvPr/>
          </p:nvSpPr>
          <p:spPr>
            <a:xfrm>
              <a:off x="0" y="0"/>
              <a:ext cx="10465543" cy="1392238"/>
            </a:xfrm>
            <a:custGeom>
              <a:rect b="b" l="l" r="r" t="t"/>
              <a:pathLst>
                <a:path extrusionOk="0" h="1392238" w="10465543">
                  <a:moveTo>
                    <a:pt x="0" y="0"/>
                  </a:moveTo>
                  <a:lnTo>
                    <a:pt x="10465543" y="0"/>
                  </a:lnTo>
                  <a:lnTo>
                    <a:pt x="10465543" y="1392238"/>
                  </a:lnTo>
                  <a:lnTo>
                    <a:pt x="0" y="13922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-49891" t="0"/>
              </a:stretch>
            </a:blipFill>
            <a:ln>
              <a:noFill/>
            </a:ln>
          </p:spPr>
        </p:sp>
        <p:sp>
          <p:nvSpPr>
            <p:cNvPr id="380" name="Google Shape;380;p31"/>
            <p:cNvSpPr/>
            <p:nvPr/>
          </p:nvSpPr>
          <p:spPr>
            <a:xfrm>
              <a:off x="10359831" y="0"/>
              <a:ext cx="2860729" cy="1392238"/>
            </a:xfrm>
            <a:custGeom>
              <a:rect b="b" l="l" r="r" t="t"/>
              <a:pathLst>
                <a:path extrusionOk="0" h="1392238" w="2860729">
                  <a:moveTo>
                    <a:pt x="0" y="0"/>
                  </a:moveTo>
                  <a:lnTo>
                    <a:pt x="2860729" y="0"/>
                  </a:lnTo>
                  <a:lnTo>
                    <a:pt x="2860729" y="1392238"/>
                  </a:lnTo>
                  <a:lnTo>
                    <a:pt x="0" y="13922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448336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2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386" name="Google Shape;386;p32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" name="Google Shape;388;p32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9" name="Google Shape;389;p32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390" name="Google Shape;390;p32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32"/>
          <p:cNvSpPr/>
          <p:nvPr/>
        </p:nvSpPr>
        <p:spPr>
          <a:xfrm>
            <a:off x="8147589" y="1369213"/>
            <a:ext cx="9618010" cy="1406634"/>
          </a:xfrm>
          <a:custGeom>
            <a:rect b="b" l="l" r="r" t="t"/>
            <a:pathLst>
              <a:path extrusionOk="0" h="1406634" w="9618010">
                <a:moveTo>
                  <a:pt x="0" y="0"/>
                </a:moveTo>
                <a:lnTo>
                  <a:pt x="9618011" y="0"/>
                </a:lnTo>
                <a:lnTo>
                  <a:pt x="9618011" y="1406634"/>
                </a:lnTo>
                <a:lnTo>
                  <a:pt x="0" y="1406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32"/>
          <p:cNvSpPr/>
          <p:nvPr/>
        </p:nvSpPr>
        <p:spPr>
          <a:xfrm>
            <a:off x="8147589" y="3297284"/>
            <a:ext cx="9712449" cy="5961016"/>
          </a:xfrm>
          <a:custGeom>
            <a:rect b="b" l="l" r="r" t="t"/>
            <a:pathLst>
              <a:path extrusionOk="0" h="5961016" w="9712449">
                <a:moveTo>
                  <a:pt x="0" y="0"/>
                </a:moveTo>
                <a:lnTo>
                  <a:pt x="9712449" y="0"/>
                </a:lnTo>
                <a:lnTo>
                  <a:pt x="9712449" y="5961016"/>
                </a:lnTo>
                <a:lnTo>
                  <a:pt x="0" y="5961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32"/>
          <p:cNvSpPr txBox="1"/>
          <p:nvPr/>
        </p:nvSpPr>
        <p:spPr>
          <a:xfrm>
            <a:off x="84647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Payment statuses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5" name="Google Shape;395;p32"/>
          <p:cNvSpPr txBox="1"/>
          <p:nvPr/>
        </p:nvSpPr>
        <p:spPr>
          <a:xfrm>
            <a:off x="475771" y="2494535"/>
            <a:ext cx="7191900" cy="4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1791" lvl="1" marL="69088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Payment </a:t>
            </a:r>
            <a:r>
              <a:rPr b="1" lang="en-US" sz="3300"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tatuses</a:t>
            </a: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are displayed in the orders list page where they can be used as a filter and the order detail pages. 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3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51791" lvl="1" marL="69088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Source Sans Pro"/>
              <a:buChar char="•"/>
            </a:pPr>
            <a:r>
              <a:rPr i="0" lang="en-US" sz="33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use a traffic light color system to help you quickly identify and address orders in need of attention. 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15163244" y="9549572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8" y="0"/>
                </a:lnTo>
                <a:lnTo>
                  <a:pt x="3121388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6" name="Google Shape;106;p15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1028700" y="3400475"/>
            <a:ext cx="15631500" cy="6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9314" lvl="1" marL="798629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99"/>
              <a:buFont typeface="Arial"/>
              <a:buChar char="•"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trust: 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Fast, reliable fulfillment  strengthens brand credibility and drives long term</a:t>
            </a:r>
            <a:r>
              <a:rPr lang="en-US" sz="3699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loyalty.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314" lvl="1" marL="798629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99"/>
              <a:buFont typeface="Arial"/>
              <a:buChar char="•"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Drive performance: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smooth order experience increases brand engagement and advocacy.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314" lvl="1" marL="798629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99"/>
              <a:buFont typeface="Arial"/>
              <a:buChar char="•"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Financial costs: 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are responsible for timely, accurate shipments and any costs resulting from reshipments</a:t>
            </a:r>
            <a:r>
              <a:rPr lang="en-US" sz="3699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delays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314" lvl="1" marL="798629" marR="0" rtl="0" algn="l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699"/>
              <a:buFont typeface="Arial"/>
              <a:buChar char="•"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Store shut downs</a:t>
            </a: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Ongoing delays or fulfillment issues will lead to program review and and risks your store being shut down.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437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846476" y="586180"/>
            <a:ext cx="15492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rocessing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46476" y="2164157"/>
            <a:ext cx="1464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importance of timely &amp; accurate fulfillment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15195544" y="9549572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8" y="0"/>
                </a:lnTo>
                <a:lnTo>
                  <a:pt x="3121388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6"/>
          <p:cNvSpPr/>
          <p:nvPr/>
        </p:nvSpPr>
        <p:spPr>
          <a:xfrm>
            <a:off x="-2641356" y="-2287933"/>
            <a:ext cx="13745248" cy="14862866"/>
          </a:xfrm>
          <a:custGeom>
            <a:rect b="b" l="l" r="r" t="t"/>
            <a:pathLst>
              <a:path extrusionOk="0" h="14862866" w="13745248">
                <a:moveTo>
                  <a:pt x="0" y="0"/>
                </a:moveTo>
                <a:lnTo>
                  <a:pt x="13745248" y="0"/>
                </a:lnTo>
                <a:lnTo>
                  <a:pt x="13745248" y="14862866"/>
                </a:lnTo>
                <a:lnTo>
                  <a:pt x="0" y="1486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" name="Google Shape;118;p16"/>
          <p:cNvGrpSpPr/>
          <p:nvPr/>
        </p:nvGrpSpPr>
        <p:grpSpPr>
          <a:xfrm>
            <a:off x="0" y="-101200"/>
            <a:ext cx="18445152" cy="10388649"/>
            <a:chOff x="0" y="-38100"/>
            <a:chExt cx="7010700" cy="3910800"/>
          </a:xfrm>
        </p:grpSpPr>
        <p:sp>
          <p:nvSpPr>
            <p:cNvPr id="119" name="Google Shape;119;p16"/>
            <p:cNvSpPr/>
            <p:nvPr/>
          </p:nvSpPr>
          <p:spPr>
            <a:xfrm>
              <a:off x="0" y="0"/>
              <a:ext cx="7010556" cy="3872573"/>
            </a:xfrm>
            <a:custGeom>
              <a:rect b="b" l="l" r="r" t="t"/>
              <a:pathLst>
                <a:path extrusionOk="0" h="3872573" w="7010556">
                  <a:moveTo>
                    <a:pt x="7010556" y="4157"/>
                  </a:moveTo>
                  <a:lnTo>
                    <a:pt x="7010556" y="3868415"/>
                  </a:lnTo>
                  <a:cubicBezTo>
                    <a:pt x="7010556" y="3869518"/>
                    <a:pt x="7010118" y="3870575"/>
                    <a:pt x="7009338" y="3871355"/>
                  </a:cubicBezTo>
                  <a:cubicBezTo>
                    <a:pt x="7008558" y="3872135"/>
                    <a:pt x="7007501" y="3872573"/>
                    <a:pt x="7006399" y="3872573"/>
                  </a:cubicBezTo>
                  <a:lnTo>
                    <a:pt x="4157" y="3872573"/>
                  </a:lnTo>
                  <a:cubicBezTo>
                    <a:pt x="3055" y="3872573"/>
                    <a:pt x="1997" y="3872135"/>
                    <a:pt x="1218" y="3871355"/>
                  </a:cubicBezTo>
                  <a:cubicBezTo>
                    <a:pt x="438" y="3870575"/>
                    <a:pt x="0" y="3869518"/>
                    <a:pt x="0" y="3868415"/>
                  </a:cubicBezTo>
                  <a:lnTo>
                    <a:pt x="0" y="4157"/>
                  </a:lnTo>
                  <a:cubicBezTo>
                    <a:pt x="0" y="3055"/>
                    <a:pt x="438" y="1997"/>
                    <a:pt x="1218" y="1218"/>
                  </a:cubicBezTo>
                  <a:cubicBezTo>
                    <a:pt x="1997" y="438"/>
                    <a:pt x="3055" y="0"/>
                    <a:pt x="4157" y="0"/>
                  </a:cubicBezTo>
                  <a:lnTo>
                    <a:pt x="7006399" y="0"/>
                  </a:lnTo>
                  <a:cubicBezTo>
                    <a:pt x="7007501" y="0"/>
                    <a:pt x="7008558" y="438"/>
                    <a:pt x="7009338" y="1218"/>
                  </a:cubicBezTo>
                  <a:cubicBezTo>
                    <a:pt x="7010118" y="1997"/>
                    <a:pt x="7010556" y="3055"/>
                    <a:pt x="7010556" y="4157"/>
                  </a:cubicBezTo>
                  <a:close/>
                </a:path>
              </a:pathLst>
            </a:custGeom>
            <a:solidFill>
              <a:srgbClr val="DBF8F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0" y="-38100"/>
              <a:ext cx="7010700" cy="39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6"/>
          <p:cNvSpPr txBox="1"/>
          <p:nvPr/>
        </p:nvSpPr>
        <p:spPr>
          <a:xfrm>
            <a:off x="1647625" y="4132900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5454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437906" y="1045900"/>
            <a:ext cx="8760600" cy="8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Processing 101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Related Orders &amp; Shipping Across Deals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Reauthorizing payment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Cancelling Orders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Issues &amp; Support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37782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4869"/>
              <a:buFont typeface="Source Sans Pro"/>
              <a:buChar char="●"/>
            </a:pPr>
            <a:r>
              <a:rPr i="0" lang="en-US" sz="486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 Summary Email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7"/>
          <p:cNvGrpSpPr/>
          <p:nvPr/>
        </p:nvGrpSpPr>
        <p:grpSpPr>
          <a:xfrm>
            <a:off x="11322814" y="-101209"/>
            <a:ext cx="6961790" cy="10388312"/>
            <a:chOff x="0" y="-38100"/>
            <a:chExt cx="2620860" cy="3910673"/>
          </a:xfrm>
        </p:grpSpPr>
        <p:sp>
          <p:nvSpPr>
            <p:cNvPr id="128" name="Google Shape;128;p17"/>
            <p:cNvSpPr/>
            <p:nvPr/>
          </p:nvSpPr>
          <p:spPr>
            <a:xfrm>
              <a:off x="0" y="0"/>
              <a:ext cx="2620860" cy="3872573"/>
            </a:xfrm>
            <a:custGeom>
              <a:rect b="b" l="l" r="r" t="t"/>
              <a:pathLst>
                <a:path extrusionOk="0" h="3872573" w="2620860">
                  <a:moveTo>
                    <a:pt x="2620860" y="11121"/>
                  </a:moveTo>
                  <a:lnTo>
                    <a:pt x="2620860" y="3861452"/>
                  </a:lnTo>
                  <a:cubicBezTo>
                    <a:pt x="2620860" y="3864401"/>
                    <a:pt x="2619688" y="3867230"/>
                    <a:pt x="2617602" y="3869315"/>
                  </a:cubicBezTo>
                  <a:cubicBezTo>
                    <a:pt x="2615517" y="3871401"/>
                    <a:pt x="2612688" y="3872573"/>
                    <a:pt x="2609739" y="3872573"/>
                  </a:cubicBezTo>
                  <a:lnTo>
                    <a:pt x="11121" y="3872573"/>
                  </a:lnTo>
                  <a:cubicBezTo>
                    <a:pt x="8171" y="3872573"/>
                    <a:pt x="5343" y="3871401"/>
                    <a:pt x="3257" y="3869315"/>
                  </a:cubicBezTo>
                  <a:cubicBezTo>
                    <a:pt x="1172" y="3867230"/>
                    <a:pt x="0" y="3864401"/>
                    <a:pt x="0" y="3861452"/>
                  </a:cubicBezTo>
                  <a:lnTo>
                    <a:pt x="0" y="11121"/>
                  </a:lnTo>
                  <a:cubicBezTo>
                    <a:pt x="0" y="8171"/>
                    <a:pt x="1172" y="5343"/>
                    <a:pt x="3257" y="3257"/>
                  </a:cubicBezTo>
                  <a:cubicBezTo>
                    <a:pt x="5343" y="1172"/>
                    <a:pt x="8171" y="0"/>
                    <a:pt x="11121" y="0"/>
                  </a:cubicBezTo>
                  <a:lnTo>
                    <a:pt x="2609739" y="0"/>
                  </a:lnTo>
                  <a:cubicBezTo>
                    <a:pt x="2615881" y="0"/>
                    <a:pt x="2620860" y="4979"/>
                    <a:pt x="2620860" y="11121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0" y="-38100"/>
              <a:ext cx="2620859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7"/>
          <p:cNvSpPr/>
          <p:nvPr/>
        </p:nvSpPr>
        <p:spPr>
          <a:xfrm>
            <a:off x="5066837" y="2250606"/>
            <a:ext cx="6962567" cy="7688884"/>
          </a:xfrm>
          <a:custGeom>
            <a:rect b="b" l="l" r="r" t="t"/>
            <a:pathLst>
              <a:path extrusionOk="0" h="7688884" w="6962567">
                <a:moveTo>
                  <a:pt x="0" y="0"/>
                </a:moveTo>
                <a:lnTo>
                  <a:pt x="6962567" y="0"/>
                </a:lnTo>
                <a:lnTo>
                  <a:pt x="6962567" y="7688883"/>
                </a:lnTo>
                <a:lnTo>
                  <a:pt x="0" y="7688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46" l="0" r="-88080" t="0"/>
            </a:stretch>
          </a:blipFill>
          <a:ln>
            <a:noFill/>
          </a:ln>
        </p:spPr>
      </p:sp>
      <p:sp>
        <p:nvSpPr>
          <p:cNvPr id="131" name="Google Shape;131;p17"/>
          <p:cNvSpPr/>
          <p:nvPr/>
        </p:nvSpPr>
        <p:spPr>
          <a:xfrm>
            <a:off x="10187774" y="511189"/>
            <a:ext cx="6536164" cy="3381726"/>
          </a:xfrm>
          <a:custGeom>
            <a:rect b="b" l="l" r="r" t="t"/>
            <a:pathLst>
              <a:path extrusionOk="0" h="3381726" w="6536164">
                <a:moveTo>
                  <a:pt x="0" y="0"/>
                </a:moveTo>
                <a:lnTo>
                  <a:pt x="6536164" y="0"/>
                </a:lnTo>
                <a:lnTo>
                  <a:pt x="6536164" y="3381726"/>
                </a:lnTo>
                <a:lnTo>
                  <a:pt x="0" y="3381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007" t="0"/>
            </a:stretch>
          </a:blipFill>
          <a:ln>
            <a:noFill/>
          </a:ln>
        </p:spPr>
      </p:sp>
      <p:sp>
        <p:nvSpPr>
          <p:cNvPr id="132" name="Google Shape;132;p17"/>
          <p:cNvSpPr/>
          <p:nvPr/>
        </p:nvSpPr>
        <p:spPr>
          <a:xfrm>
            <a:off x="15163244" y="9549572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8" y="0"/>
                </a:lnTo>
                <a:lnTo>
                  <a:pt x="3121388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3" name="Google Shape;133;p17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134" name="Google Shape;134;p17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7"/>
          <p:cNvSpPr txBox="1"/>
          <p:nvPr/>
        </p:nvSpPr>
        <p:spPr>
          <a:xfrm>
            <a:off x="846476" y="586180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ashboard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2754064" y="4383900"/>
            <a:ext cx="4818300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707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 outstanding orders by status, inventory by fulfillment </a:t>
            </a:r>
            <a:r>
              <a:rPr i="0" lang="en-US" sz="3707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outlet</a:t>
            </a:r>
            <a:r>
              <a:rPr i="0" lang="en-US" sz="3707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program health with order metrics.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73602" y="4137977"/>
            <a:ext cx="39753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all-in-one view of your orders and ecommerce health.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8"/>
          <p:cNvGrpSpPr/>
          <p:nvPr/>
        </p:nvGrpSpPr>
        <p:grpSpPr>
          <a:xfrm>
            <a:off x="11322814" y="-101208"/>
            <a:ext cx="6961821" cy="10388208"/>
            <a:chOff x="0" y="-38100"/>
            <a:chExt cx="2620860" cy="3910673"/>
          </a:xfrm>
        </p:grpSpPr>
        <p:sp>
          <p:nvSpPr>
            <p:cNvPr id="144" name="Google Shape;144;p18"/>
            <p:cNvSpPr/>
            <p:nvPr/>
          </p:nvSpPr>
          <p:spPr>
            <a:xfrm>
              <a:off x="0" y="0"/>
              <a:ext cx="2620860" cy="3872573"/>
            </a:xfrm>
            <a:custGeom>
              <a:rect b="b" l="l" r="r" t="t"/>
              <a:pathLst>
                <a:path extrusionOk="0" h="3872573" w="2620860">
                  <a:moveTo>
                    <a:pt x="2620860" y="11121"/>
                  </a:moveTo>
                  <a:lnTo>
                    <a:pt x="2620860" y="3861452"/>
                  </a:lnTo>
                  <a:cubicBezTo>
                    <a:pt x="2620860" y="3864401"/>
                    <a:pt x="2619688" y="3867230"/>
                    <a:pt x="2617602" y="3869315"/>
                  </a:cubicBezTo>
                  <a:cubicBezTo>
                    <a:pt x="2615517" y="3871401"/>
                    <a:pt x="2612688" y="3872573"/>
                    <a:pt x="2609739" y="3872573"/>
                  </a:cubicBezTo>
                  <a:lnTo>
                    <a:pt x="11121" y="3872573"/>
                  </a:lnTo>
                  <a:cubicBezTo>
                    <a:pt x="8171" y="3872573"/>
                    <a:pt x="5343" y="3871401"/>
                    <a:pt x="3257" y="3869315"/>
                  </a:cubicBezTo>
                  <a:cubicBezTo>
                    <a:pt x="1172" y="3867230"/>
                    <a:pt x="0" y="3864401"/>
                    <a:pt x="0" y="3861452"/>
                  </a:cubicBezTo>
                  <a:lnTo>
                    <a:pt x="0" y="11121"/>
                  </a:lnTo>
                  <a:cubicBezTo>
                    <a:pt x="0" y="8171"/>
                    <a:pt x="1172" y="5343"/>
                    <a:pt x="3257" y="3257"/>
                  </a:cubicBezTo>
                  <a:cubicBezTo>
                    <a:pt x="5343" y="1172"/>
                    <a:pt x="8171" y="0"/>
                    <a:pt x="11121" y="0"/>
                  </a:cubicBezTo>
                  <a:lnTo>
                    <a:pt x="2609739" y="0"/>
                  </a:lnTo>
                  <a:cubicBezTo>
                    <a:pt x="2615881" y="0"/>
                    <a:pt x="2620860" y="4979"/>
                    <a:pt x="2620860" y="11121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0" y="-38100"/>
              <a:ext cx="2620859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8348143" y="2783287"/>
            <a:ext cx="9123589" cy="4720426"/>
          </a:xfrm>
          <a:custGeom>
            <a:rect b="b" l="l" r="r" t="t"/>
            <a:pathLst>
              <a:path extrusionOk="0" h="6293901" w="12164786">
                <a:moveTo>
                  <a:pt x="0" y="0"/>
                </a:moveTo>
                <a:lnTo>
                  <a:pt x="12164786" y="0"/>
                </a:lnTo>
                <a:lnTo>
                  <a:pt x="12164786" y="6293901"/>
                </a:lnTo>
                <a:lnTo>
                  <a:pt x="0" y="6293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4010" t="0"/>
            </a:stretch>
          </a:blipFill>
          <a:ln>
            <a:noFill/>
          </a:ln>
        </p:spPr>
      </p:sp>
      <p:sp>
        <p:nvSpPr>
          <p:cNvPr id="147" name="Google Shape;147;p18"/>
          <p:cNvSpPr/>
          <p:nvPr/>
        </p:nvSpPr>
        <p:spPr>
          <a:xfrm>
            <a:off x="15163244" y="9549572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8" y="0"/>
                </a:lnTo>
                <a:lnTo>
                  <a:pt x="3121388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18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149" name="Google Shape;149;p18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8"/>
          <p:cNvSpPr txBox="1"/>
          <p:nvPr/>
        </p:nvSpPr>
        <p:spPr>
          <a:xfrm>
            <a:off x="846476" y="586180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ashboard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846476" y="2240474"/>
            <a:ext cx="7158000" cy="7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Needs Attention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 shipments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Expired/expiring card auths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Card declines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Expiring orders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Pending returns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Escalated orders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ready to be processed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99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Progress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7031" lvl="1" marL="7340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400"/>
              <a:buFont typeface="Source Sans Pro"/>
              <a:buChar char="•"/>
            </a:pPr>
            <a:r>
              <a:rPr i="0" lang="en-US" sz="34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ready to be shipped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400" u="none" cap="none" strike="noStrike">
              <a:solidFill>
                <a:srgbClr val="21212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9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158" name="Google Shape;158;p19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9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1" name="Google Shape;161;p19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162" name="Google Shape;162;p19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/>
          <p:nvPr/>
        </p:nvSpPr>
        <p:spPr>
          <a:xfrm>
            <a:off x="12610131" y="7396555"/>
            <a:ext cx="3849779" cy="1861745"/>
          </a:xfrm>
          <a:custGeom>
            <a:rect b="b" l="l" r="r" t="t"/>
            <a:pathLst>
              <a:path extrusionOk="0" h="1861745" w="3849779">
                <a:moveTo>
                  <a:pt x="0" y="0"/>
                </a:moveTo>
                <a:lnTo>
                  <a:pt x="3849779" y="0"/>
                </a:lnTo>
                <a:lnTo>
                  <a:pt x="3849779" y="1861745"/>
                </a:lnTo>
                <a:lnTo>
                  <a:pt x="0" y="1861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379" l="-283950" r="-32613" t="-104664"/>
            </a:stretch>
          </a:blipFill>
          <a:ln>
            <a:noFill/>
          </a:ln>
        </p:spPr>
      </p:sp>
      <p:sp>
        <p:nvSpPr>
          <p:cNvPr id="165" name="Google Shape;165;p19"/>
          <p:cNvSpPr/>
          <p:nvPr/>
        </p:nvSpPr>
        <p:spPr>
          <a:xfrm>
            <a:off x="10577382" y="529713"/>
            <a:ext cx="7306575" cy="1191188"/>
          </a:xfrm>
          <a:custGeom>
            <a:rect b="b" l="l" r="r" t="t"/>
            <a:pathLst>
              <a:path extrusionOk="0" h="1191188" w="7306575">
                <a:moveTo>
                  <a:pt x="0" y="0"/>
                </a:moveTo>
                <a:lnTo>
                  <a:pt x="7306575" y="0"/>
                </a:lnTo>
                <a:lnTo>
                  <a:pt x="7306575" y="1191188"/>
                </a:lnTo>
                <a:lnTo>
                  <a:pt x="0" y="1191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30409" l="-3630" r="-112970" t="-20001"/>
            </a:stretch>
          </a:blipFill>
          <a:ln>
            <a:noFill/>
          </a:ln>
        </p:spPr>
      </p:sp>
      <p:sp>
        <p:nvSpPr>
          <p:cNvPr id="166" name="Google Shape;166;p19"/>
          <p:cNvSpPr/>
          <p:nvPr/>
        </p:nvSpPr>
        <p:spPr>
          <a:xfrm>
            <a:off x="12610131" y="2116352"/>
            <a:ext cx="3849779" cy="1865195"/>
          </a:xfrm>
          <a:custGeom>
            <a:rect b="b" l="l" r="r" t="t"/>
            <a:pathLst>
              <a:path extrusionOk="0" h="1865195" w="3849779">
                <a:moveTo>
                  <a:pt x="0" y="0"/>
                </a:moveTo>
                <a:lnTo>
                  <a:pt x="3849779" y="0"/>
                </a:lnTo>
                <a:lnTo>
                  <a:pt x="3849779" y="1865195"/>
                </a:lnTo>
                <a:lnTo>
                  <a:pt x="0" y="1865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234124" t="0"/>
            </a:stretch>
          </a:blipFill>
          <a:ln>
            <a:noFill/>
          </a:ln>
        </p:spPr>
      </p:sp>
      <p:sp>
        <p:nvSpPr>
          <p:cNvPr id="167" name="Google Shape;167;p19"/>
          <p:cNvSpPr/>
          <p:nvPr/>
        </p:nvSpPr>
        <p:spPr>
          <a:xfrm>
            <a:off x="12610131" y="4770287"/>
            <a:ext cx="3849779" cy="1837527"/>
          </a:xfrm>
          <a:custGeom>
            <a:rect b="b" l="l" r="r" t="t"/>
            <a:pathLst>
              <a:path extrusionOk="0" h="1837527" w="3849779">
                <a:moveTo>
                  <a:pt x="0" y="0"/>
                </a:moveTo>
                <a:lnTo>
                  <a:pt x="3849779" y="0"/>
                </a:lnTo>
                <a:lnTo>
                  <a:pt x="3849779" y="1837528"/>
                </a:lnTo>
                <a:lnTo>
                  <a:pt x="0" y="1837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14210" r="-114954" t="0"/>
            </a:stretch>
          </a:blipFill>
          <a:ln>
            <a:noFill/>
          </a:ln>
        </p:spPr>
      </p:sp>
      <p:sp>
        <p:nvSpPr>
          <p:cNvPr id="168" name="Google Shape;168;p19"/>
          <p:cNvSpPr txBox="1"/>
          <p:nvPr/>
        </p:nvSpPr>
        <p:spPr>
          <a:xfrm>
            <a:off x="790096" y="642745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ealth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90096" y="2480538"/>
            <a:ext cx="9520200" cy="8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 orders daily to maintain optimal program health</a:t>
            </a:r>
            <a:r>
              <a:rPr lang="en-US" sz="3699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3699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99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415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Arial"/>
              <a:buChar char="•"/>
            </a:pP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the </a:t>
            </a:r>
            <a:r>
              <a:rPr b="1"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Dashboard</a:t>
            </a: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you’ll see an overview of your average 30</a:t>
            </a:r>
            <a:r>
              <a:rPr lang="en-US" sz="3699"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day fulfillment performance.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415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Arial"/>
              <a:buChar char="•"/>
            </a:pPr>
            <a:r>
              <a:rPr b="1"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Exception rate</a:t>
            </a: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includes orders that have a problem, such as escalated, flagged or declined (most often a result of expired card authorizations).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0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175" name="Google Shape;175;p20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20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8" name="Google Shape;178;p20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179" name="Google Shape;179;p20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20"/>
          <p:cNvGrpSpPr/>
          <p:nvPr/>
        </p:nvGrpSpPr>
        <p:grpSpPr>
          <a:xfrm>
            <a:off x="6274417" y="1648717"/>
            <a:ext cx="12013583" cy="7609583"/>
            <a:chOff x="0" y="-56455"/>
            <a:chExt cx="16018111" cy="10146109"/>
          </a:xfrm>
        </p:grpSpPr>
        <p:sp>
          <p:nvSpPr>
            <p:cNvPr id="182" name="Google Shape;182;p20"/>
            <p:cNvSpPr/>
            <p:nvPr/>
          </p:nvSpPr>
          <p:spPr>
            <a:xfrm>
              <a:off x="0" y="2284399"/>
              <a:ext cx="2067722" cy="4387379"/>
            </a:xfrm>
            <a:custGeom>
              <a:rect b="b" l="l" r="r" t="t"/>
              <a:pathLst>
                <a:path extrusionOk="0" h="4387379" w="2067722">
                  <a:moveTo>
                    <a:pt x="0" y="0"/>
                  </a:moveTo>
                  <a:lnTo>
                    <a:pt x="2067722" y="0"/>
                  </a:lnTo>
                  <a:lnTo>
                    <a:pt x="2067722" y="4387379"/>
                  </a:lnTo>
                  <a:lnTo>
                    <a:pt x="0" y="438737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-23248" t="-14000"/>
              </a:stretch>
            </a:blipFill>
            <a:ln>
              <a:noFill/>
            </a:ln>
          </p:spPr>
        </p:sp>
        <p:grpSp>
          <p:nvGrpSpPr>
            <p:cNvPr id="183" name="Google Shape;183;p20"/>
            <p:cNvGrpSpPr/>
            <p:nvPr/>
          </p:nvGrpSpPr>
          <p:grpSpPr>
            <a:xfrm>
              <a:off x="0" y="-56455"/>
              <a:ext cx="1047403" cy="10146109"/>
              <a:chOff x="0" y="-19050"/>
              <a:chExt cx="244081" cy="2364398"/>
            </a:xfrm>
          </p:grpSpPr>
          <p:sp>
            <p:nvSpPr>
              <p:cNvPr id="184" name="Google Shape;184;p20"/>
              <p:cNvSpPr/>
              <p:nvPr/>
            </p:nvSpPr>
            <p:spPr>
              <a:xfrm>
                <a:off x="0" y="0"/>
                <a:ext cx="244081" cy="2345348"/>
              </a:xfrm>
              <a:custGeom>
                <a:rect b="b" l="l" r="r" t="t"/>
                <a:pathLst>
                  <a:path extrusionOk="0" h="2345348" w="244081">
                    <a:moveTo>
                      <a:pt x="0" y="0"/>
                    </a:moveTo>
                    <a:lnTo>
                      <a:pt x="244081" y="0"/>
                    </a:lnTo>
                    <a:lnTo>
                      <a:pt x="244081" y="2345348"/>
                    </a:lnTo>
                    <a:lnTo>
                      <a:pt x="0" y="2345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85" name="Google Shape;185;p20"/>
              <p:cNvSpPr txBox="1"/>
              <p:nvPr/>
            </p:nvSpPr>
            <p:spPr>
              <a:xfrm>
                <a:off x="0" y="-19050"/>
                <a:ext cx="244081" cy="2364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8025" lIns="18025" spcFirstLastPara="1" rIns="18025" wrap="square" tIns="18025">
                <a:noAutofit/>
              </a:bodyPr>
              <a:lstStyle/>
              <a:p>
                <a:pPr indent="0" lvl="0" marL="0" marR="0" rtl="0" algn="ctr">
                  <a:lnSpc>
                    <a:spcPct val="120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20"/>
            <p:cNvSpPr/>
            <p:nvPr/>
          </p:nvSpPr>
          <p:spPr>
            <a:xfrm>
              <a:off x="0" y="3298"/>
              <a:ext cx="11843490" cy="10061064"/>
            </a:xfrm>
            <a:custGeom>
              <a:rect b="b" l="l" r="r" t="t"/>
              <a:pathLst>
                <a:path extrusionOk="0" h="10061064" w="11843490">
                  <a:moveTo>
                    <a:pt x="0" y="0"/>
                  </a:moveTo>
                  <a:lnTo>
                    <a:pt x="11843490" y="0"/>
                  </a:lnTo>
                  <a:lnTo>
                    <a:pt x="11843490" y="10061064"/>
                  </a:lnTo>
                  <a:lnTo>
                    <a:pt x="0" y="100610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8703" l="-12281" r="-66220" t="0"/>
              </a:stretch>
            </a:blipFill>
            <a:ln>
              <a:noFill/>
            </a:ln>
          </p:spPr>
        </p:sp>
        <p:sp>
          <p:nvSpPr>
            <p:cNvPr id="187" name="Google Shape;187;p20"/>
            <p:cNvSpPr/>
            <p:nvPr/>
          </p:nvSpPr>
          <p:spPr>
            <a:xfrm>
              <a:off x="11754045" y="0"/>
              <a:ext cx="1840747" cy="10061064"/>
            </a:xfrm>
            <a:custGeom>
              <a:rect b="b" l="l" r="r" t="t"/>
              <a:pathLst>
                <a:path extrusionOk="0" h="10061064" w="1840747">
                  <a:moveTo>
                    <a:pt x="0" y="0"/>
                  </a:moveTo>
                  <a:lnTo>
                    <a:pt x="1840747" y="0"/>
                  </a:lnTo>
                  <a:lnTo>
                    <a:pt x="1840747" y="10061064"/>
                  </a:lnTo>
                  <a:lnTo>
                    <a:pt x="0" y="100610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8703" l="-747715" r="-300655" t="0"/>
              </a:stretch>
            </a:blipFill>
            <a:ln>
              <a:noFill/>
            </a:ln>
          </p:spPr>
        </p:sp>
        <p:sp>
          <p:nvSpPr>
            <p:cNvPr id="188" name="Google Shape;188;p20"/>
            <p:cNvSpPr/>
            <p:nvPr/>
          </p:nvSpPr>
          <p:spPr>
            <a:xfrm>
              <a:off x="12050147" y="3074742"/>
              <a:ext cx="1523405" cy="604800"/>
            </a:xfrm>
            <a:custGeom>
              <a:rect b="b" l="l" r="r" t="t"/>
              <a:pathLst>
                <a:path extrusionOk="0" h="466255" w="1174429">
                  <a:moveTo>
                    <a:pt x="195524" y="53033"/>
                  </a:moveTo>
                  <a:cubicBezTo>
                    <a:pt x="957074" y="0"/>
                    <a:pt x="989179" y="1233"/>
                    <a:pt x="1022569" y="11100"/>
                  </a:cubicBezTo>
                  <a:cubicBezTo>
                    <a:pt x="1048254" y="18500"/>
                    <a:pt x="1067518" y="29600"/>
                    <a:pt x="1086781" y="43166"/>
                  </a:cubicBezTo>
                  <a:cubicBezTo>
                    <a:pt x="1104760" y="56733"/>
                    <a:pt x="1122739" y="73999"/>
                    <a:pt x="1135582" y="93733"/>
                  </a:cubicBezTo>
                  <a:cubicBezTo>
                    <a:pt x="1149708" y="112232"/>
                    <a:pt x="1159982" y="134432"/>
                    <a:pt x="1166403" y="155399"/>
                  </a:cubicBezTo>
                  <a:cubicBezTo>
                    <a:pt x="1172824" y="177598"/>
                    <a:pt x="1175393" y="202265"/>
                    <a:pt x="1174109" y="224465"/>
                  </a:cubicBezTo>
                  <a:cubicBezTo>
                    <a:pt x="1172824" y="247898"/>
                    <a:pt x="1167687" y="271331"/>
                    <a:pt x="1158698" y="292298"/>
                  </a:cubicBezTo>
                  <a:cubicBezTo>
                    <a:pt x="1149708" y="313264"/>
                    <a:pt x="1136866" y="334231"/>
                    <a:pt x="1121455" y="351497"/>
                  </a:cubicBezTo>
                  <a:cubicBezTo>
                    <a:pt x="1106044" y="368764"/>
                    <a:pt x="1086781" y="384797"/>
                    <a:pt x="1067518" y="397130"/>
                  </a:cubicBezTo>
                  <a:cubicBezTo>
                    <a:pt x="1046970" y="408230"/>
                    <a:pt x="1023854" y="418097"/>
                    <a:pt x="1000737" y="423030"/>
                  </a:cubicBezTo>
                  <a:cubicBezTo>
                    <a:pt x="977621" y="427963"/>
                    <a:pt x="951937" y="429196"/>
                    <a:pt x="927536" y="426730"/>
                  </a:cubicBezTo>
                  <a:cubicBezTo>
                    <a:pt x="904420" y="424263"/>
                    <a:pt x="880020" y="418097"/>
                    <a:pt x="858188" y="408230"/>
                  </a:cubicBezTo>
                  <a:cubicBezTo>
                    <a:pt x="837640" y="398363"/>
                    <a:pt x="815808" y="384797"/>
                    <a:pt x="799113" y="369997"/>
                  </a:cubicBezTo>
                  <a:cubicBezTo>
                    <a:pt x="781134" y="353964"/>
                    <a:pt x="765723" y="334231"/>
                    <a:pt x="755449" y="314497"/>
                  </a:cubicBezTo>
                  <a:cubicBezTo>
                    <a:pt x="743891" y="294764"/>
                    <a:pt x="736186" y="271331"/>
                    <a:pt x="732333" y="249131"/>
                  </a:cubicBezTo>
                  <a:cubicBezTo>
                    <a:pt x="728480" y="226931"/>
                    <a:pt x="728480" y="202265"/>
                    <a:pt x="732333" y="180065"/>
                  </a:cubicBezTo>
                  <a:cubicBezTo>
                    <a:pt x="734902" y="156632"/>
                    <a:pt x="743891" y="134432"/>
                    <a:pt x="754165" y="113466"/>
                  </a:cubicBezTo>
                  <a:cubicBezTo>
                    <a:pt x="765723" y="93732"/>
                    <a:pt x="781134" y="73999"/>
                    <a:pt x="797829" y="59199"/>
                  </a:cubicBezTo>
                  <a:cubicBezTo>
                    <a:pt x="815808" y="43166"/>
                    <a:pt x="836356" y="29600"/>
                    <a:pt x="858188" y="19733"/>
                  </a:cubicBezTo>
                  <a:cubicBezTo>
                    <a:pt x="878735" y="9867"/>
                    <a:pt x="903136" y="3700"/>
                    <a:pt x="927536" y="1233"/>
                  </a:cubicBezTo>
                  <a:cubicBezTo>
                    <a:pt x="950652" y="-1233"/>
                    <a:pt x="976337" y="0"/>
                    <a:pt x="999453" y="4933"/>
                  </a:cubicBezTo>
                  <a:cubicBezTo>
                    <a:pt x="1022569" y="9867"/>
                    <a:pt x="1045686" y="18500"/>
                    <a:pt x="1066233" y="29600"/>
                  </a:cubicBezTo>
                  <a:cubicBezTo>
                    <a:pt x="1086781" y="41933"/>
                    <a:pt x="1106044" y="57966"/>
                    <a:pt x="1121455" y="75233"/>
                  </a:cubicBezTo>
                  <a:cubicBezTo>
                    <a:pt x="1136866" y="92499"/>
                    <a:pt x="1149708" y="113466"/>
                    <a:pt x="1158698" y="134432"/>
                  </a:cubicBezTo>
                  <a:cubicBezTo>
                    <a:pt x="1167687" y="155399"/>
                    <a:pt x="1172824" y="178832"/>
                    <a:pt x="1174109" y="202265"/>
                  </a:cubicBezTo>
                  <a:cubicBezTo>
                    <a:pt x="1175393" y="224465"/>
                    <a:pt x="1172824" y="249131"/>
                    <a:pt x="1166403" y="270098"/>
                  </a:cubicBezTo>
                  <a:cubicBezTo>
                    <a:pt x="1159982" y="292298"/>
                    <a:pt x="1149708" y="314497"/>
                    <a:pt x="1136866" y="332997"/>
                  </a:cubicBezTo>
                  <a:cubicBezTo>
                    <a:pt x="1122739" y="352730"/>
                    <a:pt x="1106044" y="369997"/>
                    <a:pt x="1086781" y="383563"/>
                  </a:cubicBezTo>
                  <a:cubicBezTo>
                    <a:pt x="1067518" y="397130"/>
                    <a:pt x="1045686" y="409463"/>
                    <a:pt x="1023854" y="416863"/>
                  </a:cubicBezTo>
                  <a:cubicBezTo>
                    <a:pt x="1000737" y="424263"/>
                    <a:pt x="986611" y="424263"/>
                    <a:pt x="951937" y="427963"/>
                  </a:cubicBezTo>
                  <a:cubicBezTo>
                    <a:pt x="862041" y="436596"/>
                    <a:pt x="593636" y="435363"/>
                    <a:pt x="462645" y="443996"/>
                  </a:cubicBezTo>
                  <a:cubicBezTo>
                    <a:pt x="372748" y="448930"/>
                    <a:pt x="296979" y="467429"/>
                    <a:pt x="236620" y="466196"/>
                  </a:cubicBezTo>
                  <a:cubicBezTo>
                    <a:pt x="196809" y="464963"/>
                    <a:pt x="165987" y="463729"/>
                    <a:pt x="135166" y="451396"/>
                  </a:cubicBezTo>
                  <a:cubicBezTo>
                    <a:pt x="103060" y="439063"/>
                    <a:pt x="70954" y="411930"/>
                    <a:pt x="50406" y="393430"/>
                  </a:cubicBezTo>
                  <a:cubicBezTo>
                    <a:pt x="37564" y="378630"/>
                    <a:pt x="29859" y="368764"/>
                    <a:pt x="22153" y="351497"/>
                  </a:cubicBezTo>
                  <a:cubicBezTo>
                    <a:pt x="11879" y="325597"/>
                    <a:pt x="1606" y="281198"/>
                    <a:pt x="321" y="254065"/>
                  </a:cubicBezTo>
                  <a:cubicBezTo>
                    <a:pt x="-963" y="234331"/>
                    <a:pt x="1606" y="223231"/>
                    <a:pt x="8027" y="204732"/>
                  </a:cubicBezTo>
                  <a:cubicBezTo>
                    <a:pt x="17016" y="178832"/>
                    <a:pt x="40132" y="138132"/>
                    <a:pt x="58112" y="117166"/>
                  </a:cubicBezTo>
                  <a:cubicBezTo>
                    <a:pt x="70954" y="102366"/>
                    <a:pt x="79944" y="94966"/>
                    <a:pt x="97923" y="85099"/>
                  </a:cubicBezTo>
                  <a:cubicBezTo>
                    <a:pt x="122323" y="71533"/>
                    <a:pt x="195524" y="53033"/>
                    <a:pt x="195524" y="530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2052970" y="3819850"/>
              <a:ext cx="1475189" cy="676169"/>
            </a:xfrm>
            <a:custGeom>
              <a:rect b="b" l="l" r="r" t="t"/>
              <a:pathLst>
                <a:path extrusionOk="0" h="521275" w="1137258">
                  <a:moveTo>
                    <a:pt x="175369" y="115007"/>
                  </a:moveTo>
                  <a:cubicBezTo>
                    <a:pt x="827758" y="8941"/>
                    <a:pt x="870138" y="308"/>
                    <a:pt x="911233" y="308"/>
                  </a:cubicBezTo>
                  <a:cubicBezTo>
                    <a:pt x="938202" y="308"/>
                    <a:pt x="958750" y="2775"/>
                    <a:pt x="980582" y="7708"/>
                  </a:cubicBezTo>
                  <a:cubicBezTo>
                    <a:pt x="1002414" y="13874"/>
                    <a:pt x="1024246" y="23741"/>
                    <a:pt x="1043509" y="37308"/>
                  </a:cubicBezTo>
                  <a:cubicBezTo>
                    <a:pt x="1062772" y="49641"/>
                    <a:pt x="1079468" y="65674"/>
                    <a:pt x="1093594" y="82941"/>
                  </a:cubicBezTo>
                  <a:cubicBezTo>
                    <a:pt x="1107721" y="100207"/>
                    <a:pt x="1119279" y="121174"/>
                    <a:pt x="1125700" y="142140"/>
                  </a:cubicBezTo>
                  <a:cubicBezTo>
                    <a:pt x="1133405" y="163107"/>
                    <a:pt x="1137258" y="186540"/>
                    <a:pt x="1137258" y="208740"/>
                  </a:cubicBezTo>
                  <a:cubicBezTo>
                    <a:pt x="1137258" y="230939"/>
                    <a:pt x="1132121" y="254373"/>
                    <a:pt x="1125700" y="275339"/>
                  </a:cubicBezTo>
                  <a:cubicBezTo>
                    <a:pt x="1117994" y="295072"/>
                    <a:pt x="1106436" y="316039"/>
                    <a:pt x="1092310" y="333305"/>
                  </a:cubicBezTo>
                  <a:cubicBezTo>
                    <a:pt x="1078183" y="351805"/>
                    <a:pt x="1060204" y="367838"/>
                    <a:pt x="1040941" y="378938"/>
                  </a:cubicBezTo>
                  <a:cubicBezTo>
                    <a:pt x="1021677" y="391271"/>
                    <a:pt x="999845" y="401138"/>
                    <a:pt x="978013" y="407305"/>
                  </a:cubicBezTo>
                  <a:cubicBezTo>
                    <a:pt x="954897" y="413471"/>
                    <a:pt x="930497" y="415938"/>
                    <a:pt x="908665" y="414705"/>
                  </a:cubicBezTo>
                  <a:cubicBezTo>
                    <a:pt x="885549" y="412238"/>
                    <a:pt x="861148" y="407305"/>
                    <a:pt x="840601" y="398671"/>
                  </a:cubicBezTo>
                  <a:cubicBezTo>
                    <a:pt x="818769" y="391271"/>
                    <a:pt x="798221" y="378938"/>
                    <a:pt x="780242" y="364138"/>
                  </a:cubicBezTo>
                  <a:cubicBezTo>
                    <a:pt x="763547" y="350572"/>
                    <a:pt x="746852" y="332072"/>
                    <a:pt x="735294" y="313572"/>
                  </a:cubicBezTo>
                  <a:cubicBezTo>
                    <a:pt x="723735" y="293839"/>
                    <a:pt x="714746" y="271639"/>
                    <a:pt x="710893" y="250673"/>
                  </a:cubicBezTo>
                  <a:cubicBezTo>
                    <a:pt x="705756" y="228473"/>
                    <a:pt x="704472" y="205040"/>
                    <a:pt x="707040" y="184073"/>
                  </a:cubicBezTo>
                  <a:cubicBezTo>
                    <a:pt x="709609" y="161873"/>
                    <a:pt x="716030" y="139673"/>
                    <a:pt x="726304" y="118707"/>
                  </a:cubicBezTo>
                  <a:cubicBezTo>
                    <a:pt x="735294" y="98974"/>
                    <a:pt x="749420" y="80474"/>
                    <a:pt x="766115" y="64441"/>
                  </a:cubicBezTo>
                  <a:cubicBezTo>
                    <a:pt x="781526" y="48408"/>
                    <a:pt x="800789" y="33608"/>
                    <a:pt x="821337" y="23741"/>
                  </a:cubicBezTo>
                  <a:cubicBezTo>
                    <a:pt x="841885" y="13874"/>
                    <a:pt x="865001" y="6475"/>
                    <a:pt x="888117" y="2775"/>
                  </a:cubicBezTo>
                  <a:cubicBezTo>
                    <a:pt x="909949" y="-925"/>
                    <a:pt x="934349" y="-925"/>
                    <a:pt x="957466" y="2775"/>
                  </a:cubicBezTo>
                  <a:cubicBezTo>
                    <a:pt x="980582" y="6475"/>
                    <a:pt x="1003698" y="15108"/>
                    <a:pt x="1022961" y="24974"/>
                  </a:cubicBezTo>
                  <a:cubicBezTo>
                    <a:pt x="1043509" y="36074"/>
                    <a:pt x="1062772" y="49641"/>
                    <a:pt x="1078183" y="65674"/>
                  </a:cubicBezTo>
                  <a:cubicBezTo>
                    <a:pt x="1094878" y="81707"/>
                    <a:pt x="1107721" y="101440"/>
                    <a:pt x="1117994" y="121174"/>
                  </a:cubicBezTo>
                  <a:cubicBezTo>
                    <a:pt x="1126984" y="142140"/>
                    <a:pt x="1133405" y="164340"/>
                    <a:pt x="1135974" y="186540"/>
                  </a:cubicBezTo>
                  <a:cubicBezTo>
                    <a:pt x="1138542" y="208740"/>
                    <a:pt x="1135974" y="232173"/>
                    <a:pt x="1130837" y="253139"/>
                  </a:cubicBezTo>
                  <a:cubicBezTo>
                    <a:pt x="1126984" y="275339"/>
                    <a:pt x="1116710" y="296306"/>
                    <a:pt x="1105152" y="314805"/>
                  </a:cubicBezTo>
                  <a:cubicBezTo>
                    <a:pt x="1093594" y="334539"/>
                    <a:pt x="1076899" y="351805"/>
                    <a:pt x="1060204" y="366605"/>
                  </a:cubicBezTo>
                  <a:cubicBezTo>
                    <a:pt x="1042225" y="380171"/>
                    <a:pt x="1021677" y="392505"/>
                    <a:pt x="999845" y="399905"/>
                  </a:cubicBezTo>
                  <a:cubicBezTo>
                    <a:pt x="978013" y="408538"/>
                    <a:pt x="966455" y="408538"/>
                    <a:pt x="931781" y="414705"/>
                  </a:cubicBezTo>
                  <a:cubicBezTo>
                    <a:pt x="822621" y="433204"/>
                    <a:pt x="378277" y="513370"/>
                    <a:pt x="252423" y="519537"/>
                  </a:cubicBezTo>
                  <a:cubicBezTo>
                    <a:pt x="203622" y="522004"/>
                    <a:pt x="181790" y="523237"/>
                    <a:pt x="149684" y="513370"/>
                  </a:cubicBezTo>
                  <a:cubicBezTo>
                    <a:pt x="118863" y="503504"/>
                    <a:pt x="86757" y="485004"/>
                    <a:pt x="62356" y="462804"/>
                  </a:cubicBezTo>
                  <a:cubicBezTo>
                    <a:pt x="39240" y="439371"/>
                    <a:pt x="19977" y="403605"/>
                    <a:pt x="9703" y="377705"/>
                  </a:cubicBezTo>
                  <a:cubicBezTo>
                    <a:pt x="3282" y="360438"/>
                    <a:pt x="1997" y="345638"/>
                    <a:pt x="713" y="329605"/>
                  </a:cubicBezTo>
                  <a:cubicBezTo>
                    <a:pt x="-571" y="313572"/>
                    <a:pt x="-571" y="298772"/>
                    <a:pt x="4566" y="280272"/>
                  </a:cubicBezTo>
                  <a:cubicBezTo>
                    <a:pt x="10987" y="254373"/>
                    <a:pt x="25114" y="216140"/>
                    <a:pt x="45661" y="190240"/>
                  </a:cubicBezTo>
                  <a:cubicBezTo>
                    <a:pt x="66209" y="165573"/>
                    <a:pt x="102168" y="142140"/>
                    <a:pt x="126568" y="129807"/>
                  </a:cubicBezTo>
                  <a:cubicBezTo>
                    <a:pt x="144547" y="121174"/>
                    <a:pt x="175369" y="115007"/>
                    <a:pt x="175369" y="1150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2196638" y="4803048"/>
              <a:ext cx="2200001" cy="549686"/>
            </a:xfrm>
            <a:custGeom>
              <a:rect b="b" l="l" r="r" t="t"/>
              <a:pathLst>
                <a:path extrusionOk="0" h="423766" w="1696034">
                  <a:moveTo>
                    <a:pt x="198172" y="19330"/>
                  </a:moveTo>
                  <a:cubicBezTo>
                    <a:pt x="1244820" y="831"/>
                    <a:pt x="1414339" y="-4103"/>
                    <a:pt x="1492677" y="3297"/>
                  </a:cubicBezTo>
                  <a:cubicBezTo>
                    <a:pt x="1524783" y="5764"/>
                    <a:pt x="1537625" y="8231"/>
                    <a:pt x="1558173" y="14397"/>
                  </a:cubicBezTo>
                  <a:cubicBezTo>
                    <a:pt x="1578720" y="21797"/>
                    <a:pt x="1599268" y="32897"/>
                    <a:pt x="1617248" y="46464"/>
                  </a:cubicBezTo>
                  <a:cubicBezTo>
                    <a:pt x="1633942" y="58797"/>
                    <a:pt x="1650637" y="76063"/>
                    <a:pt x="1662196" y="93330"/>
                  </a:cubicBezTo>
                  <a:cubicBezTo>
                    <a:pt x="1675038" y="110596"/>
                    <a:pt x="1684028" y="131563"/>
                    <a:pt x="1689164" y="152529"/>
                  </a:cubicBezTo>
                  <a:cubicBezTo>
                    <a:pt x="1695586" y="172263"/>
                    <a:pt x="1696870" y="195696"/>
                    <a:pt x="1695586" y="216662"/>
                  </a:cubicBezTo>
                  <a:cubicBezTo>
                    <a:pt x="1694301" y="237629"/>
                    <a:pt x="1689164" y="259828"/>
                    <a:pt x="1680175" y="278328"/>
                  </a:cubicBezTo>
                  <a:cubicBezTo>
                    <a:pt x="1671185" y="298062"/>
                    <a:pt x="1659627" y="317795"/>
                    <a:pt x="1644216" y="333828"/>
                  </a:cubicBezTo>
                  <a:cubicBezTo>
                    <a:pt x="1630090" y="349861"/>
                    <a:pt x="1612110" y="363428"/>
                    <a:pt x="1592847" y="374528"/>
                  </a:cubicBezTo>
                  <a:cubicBezTo>
                    <a:pt x="1573584" y="384394"/>
                    <a:pt x="1551752" y="393027"/>
                    <a:pt x="1529920" y="396727"/>
                  </a:cubicBezTo>
                  <a:cubicBezTo>
                    <a:pt x="1509372" y="401661"/>
                    <a:pt x="1484972" y="401661"/>
                    <a:pt x="1463140" y="399194"/>
                  </a:cubicBezTo>
                  <a:cubicBezTo>
                    <a:pt x="1441308" y="396727"/>
                    <a:pt x="1419476" y="390561"/>
                    <a:pt x="1398928" y="380694"/>
                  </a:cubicBezTo>
                  <a:cubicBezTo>
                    <a:pt x="1379665" y="372061"/>
                    <a:pt x="1360401" y="359728"/>
                    <a:pt x="1343706" y="343694"/>
                  </a:cubicBezTo>
                  <a:cubicBezTo>
                    <a:pt x="1328295" y="328895"/>
                    <a:pt x="1314169" y="311628"/>
                    <a:pt x="1305179" y="291895"/>
                  </a:cubicBezTo>
                  <a:cubicBezTo>
                    <a:pt x="1294905" y="273395"/>
                    <a:pt x="1287200" y="252429"/>
                    <a:pt x="1284632" y="231462"/>
                  </a:cubicBezTo>
                  <a:cubicBezTo>
                    <a:pt x="1280779" y="210496"/>
                    <a:pt x="1282063" y="187062"/>
                    <a:pt x="1285916" y="167329"/>
                  </a:cubicBezTo>
                  <a:cubicBezTo>
                    <a:pt x="1289768" y="146363"/>
                    <a:pt x="1297474" y="124163"/>
                    <a:pt x="1307748" y="105663"/>
                  </a:cubicBezTo>
                  <a:cubicBezTo>
                    <a:pt x="1318022" y="87163"/>
                    <a:pt x="1333432" y="69897"/>
                    <a:pt x="1348843" y="55097"/>
                  </a:cubicBezTo>
                  <a:cubicBezTo>
                    <a:pt x="1365538" y="41530"/>
                    <a:pt x="1384802" y="29197"/>
                    <a:pt x="1405349" y="20564"/>
                  </a:cubicBezTo>
                  <a:cubicBezTo>
                    <a:pt x="1425897" y="11931"/>
                    <a:pt x="1447729" y="5764"/>
                    <a:pt x="1470845" y="4531"/>
                  </a:cubicBezTo>
                  <a:cubicBezTo>
                    <a:pt x="1492677" y="2064"/>
                    <a:pt x="1515793" y="3297"/>
                    <a:pt x="1537625" y="8231"/>
                  </a:cubicBezTo>
                  <a:cubicBezTo>
                    <a:pt x="1558173" y="13164"/>
                    <a:pt x="1580005" y="21797"/>
                    <a:pt x="1599268" y="32897"/>
                  </a:cubicBezTo>
                  <a:cubicBezTo>
                    <a:pt x="1617248" y="45230"/>
                    <a:pt x="1635227" y="60030"/>
                    <a:pt x="1649353" y="76063"/>
                  </a:cubicBezTo>
                  <a:cubicBezTo>
                    <a:pt x="1663480" y="92097"/>
                    <a:pt x="1675038" y="111830"/>
                    <a:pt x="1682743" y="131563"/>
                  </a:cubicBezTo>
                  <a:cubicBezTo>
                    <a:pt x="1690449" y="151296"/>
                    <a:pt x="1695586" y="173496"/>
                    <a:pt x="1695586" y="194462"/>
                  </a:cubicBezTo>
                  <a:cubicBezTo>
                    <a:pt x="1696870" y="215429"/>
                    <a:pt x="1694301" y="238862"/>
                    <a:pt x="1687880" y="258595"/>
                  </a:cubicBezTo>
                  <a:cubicBezTo>
                    <a:pt x="1681459" y="278328"/>
                    <a:pt x="1671185" y="299295"/>
                    <a:pt x="1658343" y="316561"/>
                  </a:cubicBezTo>
                  <a:cubicBezTo>
                    <a:pt x="1645501" y="333828"/>
                    <a:pt x="1630090" y="349861"/>
                    <a:pt x="1612110" y="362194"/>
                  </a:cubicBezTo>
                  <a:cubicBezTo>
                    <a:pt x="1594131" y="374528"/>
                    <a:pt x="1573584" y="385627"/>
                    <a:pt x="1551752" y="391794"/>
                  </a:cubicBezTo>
                  <a:cubicBezTo>
                    <a:pt x="1531204" y="397961"/>
                    <a:pt x="1519646" y="399194"/>
                    <a:pt x="1486256" y="401661"/>
                  </a:cubicBezTo>
                  <a:cubicBezTo>
                    <a:pt x="1379665" y="407827"/>
                    <a:pt x="1045765" y="389327"/>
                    <a:pt x="826161" y="391794"/>
                  </a:cubicBezTo>
                  <a:cubicBezTo>
                    <a:pt x="606557" y="394261"/>
                    <a:pt x="286784" y="439894"/>
                    <a:pt x="168635" y="417694"/>
                  </a:cubicBezTo>
                  <a:cubicBezTo>
                    <a:pt x="122402" y="409061"/>
                    <a:pt x="100570" y="391794"/>
                    <a:pt x="77454" y="376994"/>
                  </a:cubicBezTo>
                  <a:cubicBezTo>
                    <a:pt x="62043" y="367128"/>
                    <a:pt x="53054" y="354794"/>
                    <a:pt x="42780" y="342461"/>
                  </a:cubicBezTo>
                  <a:cubicBezTo>
                    <a:pt x="32506" y="330128"/>
                    <a:pt x="23516" y="319028"/>
                    <a:pt x="17095" y="300528"/>
                  </a:cubicBezTo>
                  <a:cubicBezTo>
                    <a:pt x="8106" y="277095"/>
                    <a:pt x="-2168" y="237629"/>
                    <a:pt x="400" y="206796"/>
                  </a:cubicBezTo>
                  <a:cubicBezTo>
                    <a:pt x="1684" y="174729"/>
                    <a:pt x="17095" y="137729"/>
                    <a:pt x="29938" y="114296"/>
                  </a:cubicBezTo>
                  <a:cubicBezTo>
                    <a:pt x="40211" y="98263"/>
                    <a:pt x="50485" y="88397"/>
                    <a:pt x="62043" y="77297"/>
                  </a:cubicBezTo>
                  <a:cubicBezTo>
                    <a:pt x="73601" y="66197"/>
                    <a:pt x="85160" y="56330"/>
                    <a:pt x="101855" y="47697"/>
                  </a:cubicBezTo>
                  <a:cubicBezTo>
                    <a:pt x="126255" y="35364"/>
                    <a:pt x="198172" y="19330"/>
                    <a:pt x="198172" y="193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12165293" y="5708011"/>
              <a:ext cx="2407768" cy="523086"/>
            </a:xfrm>
            <a:custGeom>
              <a:rect b="b" l="l" r="r" t="t"/>
              <a:pathLst>
                <a:path extrusionOk="0" h="403259" w="1856206">
                  <a:moveTo>
                    <a:pt x="201789" y="4933"/>
                  </a:moveTo>
                  <a:cubicBezTo>
                    <a:pt x="1691497" y="3700"/>
                    <a:pt x="1699202" y="3700"/>
                    <a:pt x="1719750" y="9867"/>
                  </a:cubicBezTo>
                  <a:cubicBezTo>
                    <a:pt x="1740298" y="17266"/>
                    <a:pt x="1759561" y="27133"/>
                    <a:pt x="1777540" y="39466"/>
                  </a:cubicBezTo>
                  <a:cubicBezTo>
                    <a:pt x="1794235" y="51800"/>
                    <a:pt x="1809646" y="67833"/>
                    <a:pt x="1821204" y="85099"/>
                  </a:cubicBezTo>
                  <a:cubicBezTo>
                    <a:pt x="1834047" y="101132"/>
                    <a:pt x="1843036" y="120866"/>
                    <a:pt x="1849457" y="140599"/>
                  </a:cubicBezTo>
                  <a:cubicBezTo>
                    <a:pt x="1854594" y="160332"/>
                    <a:pt x="1857163" y="182532"/>
                    <a:pt x="1855878" y="202265"/>
                  </a:cubicBezTo>
                  <a:cubicBezTo>
                    <a:pt x="1854594" y="223231"/>
                    <a:pt x="1850742" y="244198"/>
                    <a:pt x="1841752" y="263931"/>
                  </a:cubicBezTo>
                  <a:cubicBezTo>
                    <a:pt x="1834047" y="282431"/>
                    <a:pt x="1822488" y="300931"/>
                    <a:pt x="1809646" y="316964"/>
                  </a:cubicBezTo>
                  <a:cubicBezTo>
                    <a:pt x="1795520" y="332997"/>
                    <a:pt x="1777540" y="346564"/>
                    <a:pt x="1759561" y="357664"/>
                  </a:cubicBezTo>
                  <a:cubicBezTo>
                    <a:pt x="1741582" y="367530"/>
                    <a:pt x="1719750" y="376164"/>
                    <a:pt x="1699202" y="379863"/>
                  </a:cubicBezTo>
                  <a:cubicBezTo>
                    <a:pt x="1678655" y="384797"/>
                    <a:pt x="1655538" y="386030"/>
                    <a:pt x="1634991" y="383563"/>
                  </a:cubicBezTo>
                  <a:cubicBezTo>
                    <a:pt x="1613159" y="381097"/>
                    <a:pt x="1591327" y="376164"/>
                    <a:pt x="1572063" y="367530"/>
                  </a:cubicBezTo>
                  <a:cubicBezTo>
                    <a:pt x="1552800" y="358897"/>
                    <a:pt x="1534821" y="346564"/>
                    <a:pt x="1519410" y="332997"/>
                  </a:cubicBezTo>
                  <a:cubicBezTo>
                    <a:pt x="1502715" y="318197"/>
                    <a:pt x="1489873" y="300931"/>
                    <a:pt x="1479599" y="282431"/>
                  </a:cubicBezTo>
                  <a:cubicBezTo>
                    <a:pt x="1469325" y="265164"/>
                    <a:pt x="1461619" y="244198"/>
                    <a:pt x="1459051" y="224465"/>
                  </a:cubicBezTo>
                  <a:cubicBezTo>
                    <a:pt x="1455198" y="203498"/>
                    <a:pt x="1455198" y="182532"/>
                    <a:pt x="1459051" y="161565"/>
                  </a:cubicBezTo>
                  <a:cubicBezTo>
                    <a:pt x="1461619" y="141832"/>
                    <a:pt x="1469325" y="120866"/>
                    <a:pt x="1479599" y="102366"/>
                  </a:cubicBezTo>
                  <a:cubicBezTo>
                    <a:pt x="1488588" y="85099"/>
                    <a:pt x="1502715" y="67833"/>
                    <a:pt x="1518126" y="53033"/>
                  </a:cubicBezTo>
                  <a:cubicBezTo>
                    <a:pt x="1533536" y="39466"/>
                    <a:pt x="1552800" y="27133"/>
                    <a:pt x="1572063" y="18500"/>
                  </a:cubicBezTo>
                  <a:cubicBezTo>
                    <a:pt x="1591327" y="9867"/>
                    <a:pt x="1613159" y="3700"/>
                    <a:pt x="1634991" y="1233"/>
                  </a:cubicBezTo>
                  <a:cubicBezTo>
                    <a:pt x="1655538" y="-1233"/>
                    <a:pt x="1678655" y="0"/>
                    <a:pt x="1699202" y="4933"/>
                  </a:cubicBezTo>
                  <a:cubicBezTo>
                    <a:pt x="1719750" y="9867"/>
                    <a:pt x="1741582" y="17266"/>
                    <a:pt x="1759561" y="28366"/>
                  </a:cubicBezTo>
                  <a:cubicBezTo>
                    <a:pt x="1777540" y="38233"/>
                    <a:pt x="1794235" y="53033"/>
                    <a:pt x="1808362" y="67833"/>
                  </a:cubicBezTo>
                  <a:cubicBezTo>
                    <a:pt x="1822488" y="83866"/>
                    <a:pt x="1834047" y="102366"/>
                    <a:pt x="1841752" y="120866"/>
                  </a:cubicBezTo>
                  <a:cubicBezTo>
                    <a:pt x="1849457" y="140599"/>
                    <a:pt x="1854594" y="161565"/>
                    <a:pt x="1855878" y="182532"/>
                  </a:cubicBezTo>
                  <a:cubicBezTo>
                    <a:pt x="1857163" y="202265"/>
                    <a:pt x="1854594" y="224465"/>
                    <a:pt x="1849457" y="244198"/>
                  </a:cubicBezTo>
                  <a:cubicBezTo>
                    <a:pt x="1843036" y="263931"/>
                    <a:pt x="1834047" y="283664"/>
                    <a:pt x="1822488" y="300931"/>
                  </a:cubicBezTo>
                  <a:cubicBezTo>
                    <a:pt x="1809646" y="316964"/>
                    <a:pt x="1794235" y="332997"/>
                    <a:pt x="1777540" y="345330"/>
                  </a:cubicBezTo>
                  <a:cubicBezTo>
                    <a:pt x="1760845" y="357664"/>
                    <a:pt x="1740298" y="368764"/>
                    <a:pt x="1721034" y="374930"/>
                  </a:cubicBezTo>
                  <a:cubicBezTo>
                    <a:pt x="1700486" y="381097"/>
                    <a:pt x="1688928" y="382330"/>
                    <a:pt x="1656823" y="384797"/>
                  </a:cubicBezTo>
                  <a:cubicBezTo>
                    <a:pt x="1546379" y="393430"/>
                    <a:pt x="1182941" y="377397"/>
                    <a:pt x="938937" y="378630"/>
                  </a:cubicBezTo>
                  <a:cubicBezTo>
                    <a:pt x="684659" y="379863"/>
                    <a:pt x="286548" y="421796"/>
                    <a:pt x="158125" y="393430"/>
                  </a:cubicBezTo>
                  <a:cubicBezTo>
                    <a:pt x="111892" y="383563"/>
                    <a:pt x="91345" y="366297"/>
                    <a:pt x="70797" y="351497"/>
                  </a:cubicBezTo>
                  <a:cubicBezTo>
                    <a:pt x="55386" y="340397"/>
                    <a:pt x="46397" y="329297"/>
                    <a:pt x="37407" y="315731"/>
                  </a:cubicBezTo>
                  <a:cubicBezTo>
                    <a:pt x="27133" y="303397"/>
                    <a:pt x="19428" y="291064"/>
                    <a:pt x="13007" y="273798"/>
                  </a:cubicBezTo>
                  <a:cubicBezTo>
                    <a:pt x="5301" y="250365"/>
                    <a:pt x="-1120" y="205965"/>
                    <a:pt x="164" y="181298"/>
                  </a:cubicBezTo>
                  <a:cubicBezTo>
                    <a:pt x="1448" y="162799"/>
                    <a:pt x="4017" y="151699"/>
                    <a:pt x="11722" y="134432"/>
                  </a:cubicBezTo>
                  <a:cubicBezTo>
                    <a:pt x="21996" y="110999"/>
                    <a:pt x="42544" y="76466"/>
                    <a:pt x="65660" y="56733"/>
                  </a:cubicBezTo>
                  <a:cubicBezTo>
                    <a:pt x="90060" y="35766"/>
                    <a:pt x="127303" y="19733"/>
                    <a:pt x="152988" y="11100"/>
                  </a:cubicBezTo>
                  <a:cubicBezTo>
                    <a:pt x="170967" y="6167"/>
                    <a:pt x="201789" y="4933"/>
                    <a:pt x="201789" y="49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12005066" y="6581502"/>
              <a:ext cx="2166520" cy="569360"/>
            </a:xfrm>
            <a:custGeom>
              <a:rect b="b" l="l" r="r" t="t"/>
              <a:pathLst>
                <a:path extrusionOk="0" h="438933" w="1670222">
                  <a:moveTo>
                    <a:pt x="204594" y="29600"/>
                  </a:moveTo>
                  <a:cubicBezTo>
                    <a:pt x="1491394" y="2467"/>
                    <a:pt x="1501668" y="3700"/>
                    <a:pt x="1523500" y="11100"/>
                  </a:cubicBezTo>
                  <a:cubicBezTo>
                    <a:pt x="1544047" y="18500"/>
                    <a:pt x="1565879" y="28366"/>
                    <a:pt x="1583858" y="41933"/>
                  </a:cubicBezTo>
                  <a:cubicBezTo>
                    <a:pt x="1603122" y="55499"/>
                    <a:pt x="1619817" y="72766"/>
                    <a:pt x="1632659" y="90033"/>
                  </a:cubicBezTo>
                  <a:cubicBezTo>
                    <a:pt x="1645501" y="108532"/>
                    <a:pt x="1655775" y="129499"/>
                    <a:pt x="1662196" y="150465"/>
                  </a:cubicBezTo>
                  <a:cubicBezTo>
                    <a:pt x="1667334" y="171432"/>
                    <a:pt x="1671186" y="194865"/>
                    <a:pt x="1669902" y="217065"/>
                  </a:cubicBezTo>
                  <a:cubicBezTo>
                    <a:pt x="1668618" y="239265"/>
                    <a:pt x="1663481" y="261464"/>
                    <a:pt x="1654491" y="282431"/>
                  </a:cubicBezTo>
                  <a:cubicBezTo>
                    <a:pt x="1646786" y="302164"/>
                    <a:pt x="1633943" y="323131"/>
                    <a:pt x="1618533" y="339164"/>
                  </a:cubicBezTo>
                  <a:cubicBezTo>
                    <a:pt x="1604406" y="356430"/>
                    <a:pt x="1586427" y="371230"/>
                    <a:pt x="1565879" y="382330"/>
                  </a:cubicBezTo>
                  <a:cubicBezTo>
                    <a:pt x="1546616" y="394663"/>
                    <a:pt x="1524784" y="403297"/>
                    <a:pt x="1501668" y="408230"/>
                  </a:cubicBezTo>
                  <a:cubicBezTo>
                    <a:pt x="1479836" y="411930"/>
                    <a:pt x="1455435" y="413163"/>
                    <a:pt x="1432319" y="411930"/>
                  </a:cubicBezTo>
                  <a:cubicBezTo>
                    <a:pt x="1410487" y="409463"/>
                    <a:pt x="1386087" y="403297"/>
                    <a:pt x="1365539" y="393430"/>
                  </a:cubicBezTo>
                  <a:cubicBezTo>
                    <a:pt x="1344991" y="384797"/>
                    <a:pt x="1324444" y="371230"/>
                    <a:pt x="1307749" y="356430"/>
                  </a:cubicBezTo>
                  <a:cubicBezTo>
                    <a:pt x="1291054" y="341630"/>
                    <a:pt x="1276927" y="323131"/>
                    <a:pt x="1265369" y="303397"/>
                  </a:cubicBezTo>
                  <a:cubicBezTo>
                    <a:pt x="1255095" y="284898"/>
                    <a:pt x="1247390" y="262698"/>
                    <a:pt x="1243537" y="240498"/>
                  </a:cubicBezTo>
                  <a:cubicBezTo>
                    <a:pt x="1239684" y="218298"/>
                    <a:pt x="1239684" y="194865"/>
                    <a:pt x="1243537" y="173899"/>
                  </a:cubicBezTo>
                  <a:cubicBezTo>
                    <a:pt x="1247390" y="151699"/>
                    <a:pt x="1255095" y="129499"/>
                    <a:pt x="1265369" y="110999"/>
                  </a:cubicBezTo>
                  <a:cubicBezTo>
                    <a:pt x="1275643" y="91266"/>
                    <a:pt x="1291054" y="72766"/>
                    <a:pt x="1306464" y="56733"/>
                  </a:cubicBezTo>
                  <a:cubicBezTo>
                    <a:pt x="1323159" y="41933"/>
                    <a:pt x="1343707" y="29600"/>
                    <a:pt x="1364255" y="19733"/>
                  </a:cubicBezTo>
                  <a:cubicBezTo>
                    <a:pt x="1384803" y="9867"/>
                    <a:pt x="1407919" y="3700"/>
                    <a:pt x="1431035" y="1233"/>
                  </a:cubicBezTo>
                  <a:cubicBezTo>
                    <a:pt x="1454151" y="-1233"/>
                    <a:pt x="1478551" y="0"/>
                    <a:pt x="1500383" y="4933"/>
                  </a:cubicBezTo>
                  <a:cubicBezTo>
                    <a:pt x="1523500" y="9867"/>
                    <a:pt x="1545331" y="18500"/>
                    <a:pt x="1564595" y="29600"/>
                  </a:cubicBezTo>
                  <a:cubicBezTo>
                    <a:pt x="1585143" y="40700"/>
                    <a:pt x="1603122" y="55499"/>
                    <a:pt x="1618533" y="72766"/>
                  </a:cubicBezTo>
                  <a:cubicBezTo>
                    <a:pt x="1632659" y="88799"/>
                    <a:pt x="1645501" y="109766"/>
                    <a:pt x="1654491" y="129499"/>
                  </a:cubicBezTo>
                  <a:cubicBezTo>
                    <a:pt x="1662196" y="150465"/>
                    <a:pt x="1668618" y="172665"/>
                    <a:pt x="1669902" y="194865"/>
                  </a:cubicBezTo>
                  <a:cubicBezTo>
                    <a:pt x="1671186" y="217065"/>
                    <a:pt x="1668618" y="239265"/>
                    <a:pt x="1662196" y="261464"/>
                  </a:cubicBezTo>
                  <a:cubicBezTo>
                    <a:pt x="1655775" y="282431"/>
                    <a:pt x="1645501" y="303397"/>
                    <a:pt x="1632659" y="321897"/>
                  </a:cubicBezTo>
                  <a:cubicBezTo>
                    <a:pt x="1619817" y="340397"/>
                    <a:pt x="1603122" y="356430"/>
                    <a:pt x="1585143" y="369997"/>
                  </a:cubicBezTo>
                  <a:cubicBezTo>
                    <a:pt x="1567163" y="383563"/>
                    <a:pt x="1545331" y="394663"/>
                    <a:pt x="1524784" y="402063"/>
                  </a:cubicBezTo>
                  <a:cubicBezTo>
                    <a:pt x="1502952" y="408230"/>
                    <a:pt x="1488825" y="409463"/>
                    <a:pt x="1455435" y="413163"/>
                  </a:cubicBezTo>
                  <a:cubicBezTo>
                    <a:pt x="1365539" y="419330"/>
                    <a:pt x="1138230" y="408230"/>
                    <a:pt x="952017" y="410697"/>
                  </a:cubicBezTo>
                  <a:cubicBezTo>
                    <a:pt x="719571" y="414397"/>
                    <a:pt x="273942" y="450163"/>
                    <a:pt x="171204" y="435363"/>
                  </a:cubicBezTo>
                  <a:cubicBezTo>
                    <a:pt x="144235" y="431663"/>
                    <a:pt x="139098" y="429196"/>
                    <a:pt x="122403" y="419330"/>
                  </a:cubicBezTo>
                  <a:cubicBezTo>
                    <a:pt x="98003" y="406997"/>
                    <a:pt x="60760" y="378630"/>
                    <a:pt x="42781" y="357664"/>
                  </a:cubicBezTo>
                  <a:cubicBezTo>
                    <a:pt x="29939" y="344097"/>
                    <a:pt x="23517" y="332997"/>
                    <a:pt x="17096" y="315731"/>
                  </a:cubicBezTo>
                  <a:cubicBezTo>
                    <a:pt x="8107" y="289831"/>
                    <a:pt x="-2167" y="250365"/>
                    <a:pt x="401" y="218298"/>
                  </a:cubicBezTo>
                  <a:cubicBezTo>
                    <a:pt x="2970" y="186232"/>
                    <a:pt x="19665" y="149232"/>
                    <a:pt x="32507" y="125799"/>
                  </a:cubicBezTo>
                  <a:cubicBezTo>
                    <a:pt x="42781" y="108532"/>
                    <a:pt x="53055" y="98666"/>
                    <a:pt x="65897" y="87566"/>
                  </a:cubicBezTo>
                  <a:cubicBezTo>
                    <a:pt x="77455" y="76466"/>
                    <a:pt x="89013" y="66599"/>
                    <a:pt x="106992" y="57966"/>
                  </a:cubicBezTo>
                  <a:cubicBezTo>
                    <a:pt x="131393" y="45633"/>
                    <a:pt x="204594" y="29600"/>
                    <a:pt x="204594" y="296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11818088" y="7343006"/>
              <a:ext cx="1790611" cy="603359"/>
            </a:xfrm>
            <a:custGeom>
              <a:rect b="b" l="l" r="r" t="t"/>
              <a:pathLst>
                <a:path extrusionOk="0" h="465144" w="1380425">
                  <a:moveTo>
                    <a:pt x="222885" y="0"/>
                  </a:moveTo>
                  <a:cubicBezTo>
                    <a:pt x="1269534" y="64133"/>
                    <a:pt x="1278523" y="72766"/>
                    <a:pt x="1296502" y="87566"/>
                  </a:cubicBezTo>
                  <a:cubicBezTo>
                    <a:pt x="1315766" y="101132"/>
                    <a:pt x="1332461" y="118399"/>
                    <a:pt x="1345303" y="138132"/>
                  </a:cubicBezTo>
                  <a:cubicBezTo>
                    <a:pt x="1358145" y="156632"/>
                    <a:pt x="1368419" y="178832"/>
                    <a:pt x="1373556" y="201032"/>
                  </a:cubicBezTo>
                  <a:cubicBezTo>
                    <a:pt x="1379977" y="221998"/>
                    <a:pt x="1381262" y="246665"/>
                    <a:pt x="1379977" y="268864"/>
                  </a:cubicBezTo>
                  <a:cubicBezTo>
                    <a:pt x="1378693" y="291064"/>
                    <a:pt x="1372272" y="314497"/>
                    <a:pt x="1363282" y="335464"/>
                  </a:cubicBezTo>
                  <a:cubicBezTo>
                    <a:pt x="1354293" y="356430"/>
                    <a:pt x="1341450" y="376164"/>
                    <a:pt x="1324755" y="393430"/>
                  </a:cubicBezTo>
                  <a:cubicBezTo>
                    <a:pt x="1309345" y="410697"/>
                    <a:pt x="1290081" y="425496"/>
                    <a:pt x="1269533" y="436596"/>
                  </a:cubicBezTo>
                  <a:cubicBezTo>
                    <a:pt x="1248986" y="447696"/>
                    <a:pt x="1225870" y="456330"/>
                    <a:pt x="1202754" y="461263"/>
                  </a:cubicBezTo>
                  <a:cubicBezTo>
                    <a:pt x="1179637" y="464963"/>
                    <a:pt x="1155237" y="466196"/>
                    <a:pt x="1132121" y="463729"/>
                  </a:cubicBezTo>
                  <a:cubicBezTo>
                    <a:pt x="1109005" y="460030"/>
                    <a:pt x="1084604" y="453863"/>
                    <a:pt x="1062772" y="443996"/>
                  </a:cubicBezTo>
                  <a:cubicBezTo>
                    <a:pt x="1042225" y="434130"/>
                    <a:pt x="1021677" y="419330"/>
                    <a:pt x="1004982" y="404530"/>
                  </a:cubicBezTo>
                  <a:cubicBezTo>
                    <a:pt x="988287" y="388497"/>
                    <a:pt x="974160" y="368764"/>
                    <a:pt x="962602" y="349030"/>
                  </a:cubicBezTo>
                  <a:cubicBezTo>
                    <a:pt x="952328" y="328064"/>
                    <a:pt x="944623" y="305864"/>
                    <a:pt x="942054" y="283664"/>
                  </a:cubicBezTo>
                  <a:cubicBezTo>
                    <a:pt x="938202" y="261464"/>
                    <a:pt x="939486" y="236798"/>
                    <a:pt x="943339" y="214598"/>
                  </a:cubicBezTo>
                  <a:cubicBezTo>
                    <a:pt x="947191" y="192398"/>
                    <a:pt x="956181" y="170199"/>
                    <a:pt x="967739" y="150465"/>
                  </a:cubicBezTo>
                  <a:cubicBezTo>
                    <a:pt x="979297" y="130732"/>
                    <a:pt x="994708" y="110999"/>
                    <a:pt x="1011403" y="96199"/>
                  </a:cubicBezTo>
                  <a:cubicBezTo>
                    <a:pt x="1029382" y="81399"/>
                    <a:pt x="1049930" y="67833"/>
                    <a:pt x="1071762" y="59199"/>
                  </a:cubicBezTo>
                  <a:cubicBezTo>
                    <a:pt x="1093594" y="50566"/>
                    <a:pt x="1116710" y="44400"/>
                    <a:pt x="1141110" y="41933"/>
                  </a:cubicBezTo>
                  <a:cubicBezTo>
                    <a:pt x="1164227" y="40700"/>
                    <a:pt x="1188627" y="41933"/>
                    <a:pt x="1211743" y="46866"/>
                  </a:cubicBezTo>
                  <a:cubicBezTo>
                    <a:pt x="1234859" y="53033"/>
                    <a:pt x="1257976" y="61666"/>
                    <a:pt x="1277239" y="73999"/>
                  </a:cubicBezTo>
                  <a:cubicBezTo>
                    <a:pt x="1297787" y="86333"/>
                    <a:pt x="1315766" y="102366"/>
                    <a:pt x="1331177" y="119632"/>
                  </a:cubicBezTo>
                  <a:cubicBezTo>
                    <a:pt x="1345303" y="136899"/>
                    <a:pt x="1358145" y="157865"/>
                    <a:pt x="1367135" y="178832"/>
                  </a:cubicBezTo>
                  <a:cubicBezTo>
                    <a:pt x="1374840" y="199798"/>
                    <a:pt x="1379977" y="223231"/>
                    <a:pt x="1379977" y="245431"/>
                  </a:cubicBezTo>
                  <a:cubicBezTo>
                    <a:pt x="1381262" y="268864"/>
                    <a:pt x="1378693" y="292298"/>
                    <a:pt x="1370988" y="314497"/>
                  </a:cubicBezTo>
                  <a:cubicBezTo>
                    <a:pt x="1364567" y="335464"/>
                    <a:pt x="1354293" y="357664"/>
                    <a:pt x="1340166" y="376164"/>
                  </a:cubicBezTo>
                  <a:cubicBezTo>
                    <a:pt x="1326040" y="393430"/>
                    <a:pt x="1309345" y="410697"/>
                    <a:pt x="1290081" y="424263"/>
                  </a:cubicBezTo>
                  <a:cubicBezTo>
                    <a:pt x="1270818" y="437830"/>
                    <a:pt x="1248986" y="448930"/>
                    <a:pt x="1225870" y="455096"/>
                  </a:cubicBezTo>
                  <a:cubicBezTo>
                    <a:pt x="1204038" y="462496"/>
                    <a:pt x="1188627" y="463729"/>
                    <a:pt x="1155237" y="464963"/>
                  </a:cubicBezTo>
                  <a:cubicBezTo>
                    <a:pt x="1080752" y="467429"/>
                    <a:pt x="921507" y="443996"/>
                    <a:pt x="784094" y="435363"/>
                  </a:cubicBezTo>
                  <a:cubicBezTo>
                    <a:pt x="612007" y="425496"/>
                    <a:pt x="317918" y="431663"/>
                    <a:pt x="204906" y="413163"/>
                  </a:cubicBezTo>
                  <a:cubicBezTo>
                    <a:pt x="157389" y="405763"/>
                    <a:pt x="131705" y="398363"/>
                    <a:pt x="106020" y="386030"/>
                  </a:cubicBezTo>
                  <a:cubicBezTo>
                    <a:pt x="88041" y="377397"/>
                    <a:pt x="77767" y="369997"/>
                    <a:pt x="64925" y="356430"/>
                  </a:cubicBezTo>
                  <a:cubicBezTo>
                    <a:pt x="45661" y="335464"/>
                    <a:pt x="19976" y="302164"/>
                    <a:pt x="9703" y="271331"/>
                  </a:cubicBezTo>
                  <a:cubicBezTo>
                    <a:pt x="-571" y="241731"/>
                    <a:pt x="-1855" y="199798"/>
                    <a:pt x="1997" y="172665"/>
                  </a:cubicBezTo>
                  <a:cubicBezTo>
                    <a:pt x="3281" y="154165"/>
                    <a:pt x="9703" y="140599"/>
                    <a:pt x="16124" y="124566"/>
                  </a:cubicBezTo>
                  <a:cubicBezTo>
                    <a:pt x="22545" y="109766"/>
                    <a:pt x="28966" y="96199"/>
                    <a:pt x="41808" y="81399"/>
                  </a:cubicBezTo>
                  <a:cubicBezTo>
                    <a:pt x="61072" y="61666"/>
                    <a:pt x="91893" y="33300"/>
                    <a:pt x="122715" y="19733"/>
                  </a:cubicBezTo>
                  <a:cubicBezTo>
                    <a:pt x="152252" y="6167"/>
                    <a:pt x="222885" y="0"/>
                    <a:pt x="22288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1958558" y="8286887"/>
              <a:ext cx="1938405" cy="566831"/>
            </a:xfrm>
            <a:custGeom>
              <a:rect b="b" l="l" r="r" t="t"/>
              <a:pathLst>
                <a:path extrusionOk="0" h="436983" w="1494363">
                  <a:moveTo>
                    <a:pt x="216047" y="0"/>
                  </a:moveTo>
                  <a:cubicBezTo>
                    <a:pt x="1233158" y="23433"/>
                    <a:pt x="1314065" y="25900"/>
                    <a:pt x="1365434" y="43166"/>
                  </a:cubicBezTo>
                  <a:cubicBezTo>
                    <a:pt x="1393687" y="53033"/>
                    <a:pt x="1407814" y="65366"/>
                    <a:pt x="1424509" y="80166"/>
                  </a:cubicBezTo>
                  <a:cubicBezTo>
                    <a:pt x="1441204" y="93733"/>
                    <a:pt x="1456615" y="112232"/>
                    <a:pt x="1466888" y="131966"/>
                  </a:cubicBezTo>
                  <a:cubicBezTo>
                    <a:pt x="1478446" y="150465"/>
                    <a:pt x="1486152" y="172665"/>
                    <a:pt x="1491289" y="193632"/>
                  </a:cubicBezTo>
                  <a:cubicBezTo>
                    <a:pt x="1495141" y="215832"/>
                    <a:pt x="1495141" y="239265"/>
                    <a:pt x="1492573" y="260231"/>
                  </a:cubicBezTo>
                  <a:cubicBezTo>
                    <a:pt x="1488720" y="282431"/>
                    <a:pt x="1482299" y="304631"/>
                    <a:pt x="1472025" y="323131"/>
                  </a:cubicBezTo>
                  <a:cubicBezTo>
                    <a:pt x="1461752" y="342864"/>
                    <a:pt x="1447625" y="362597"/>
                    <a:pt x="1430930" y="377397"/>
                  </a:cubicBezTo>
                  <a:cubicBezTo>
                    <a:pt x="1415519" y="393430"/>
                    <a:pt x="1394971" y="405763"/>
                    <a:pt x="1374424" y="415630"/>
                  </a:cubicBezTo>
                  <a:cubicBezTo>
                    <a:pt x="1353876" y="425496"/>
                    <a:pt x="1330760" y="432896"/>
                    <a:pt x="1308928" y="435363"/>
                  </a:cubicBezTo>
                  <a:cubicBezTo>
                    <a:pt x="1285812" y="437830"/>
                    <a:pt x="1261411" y="437830"/>
                    <a:pt x="1239579" y="432896"/>
                  </a:cubicBezTo>
                  <a:cubicBezTo>
                    <a:pt x="1217747" y="429196"/>
                    <a:pt x="1194631" y="420563"/>
                    <a:pt x="1175368" y="409463"/>
                  </a:cubicBezTo>
                  <a:cubicBezTo>
                    <a:pt x="1154820" y="399597"/>
                    <a:pt x="1136841" y="384797"/>
                    <a:pt x="1121430" y="368764"/>
                  </a:cubicBezTo>
                  <a:cubicBezTo>
                    <a:pt x="1106019" y="351497"/>
                    <a:pt x="1093177" y="331764"/>
                    <a:pt x="1084187" y="312031"/>
                  </a:cubicBezTo>
                  <a:cubicBezTo>
                    <a:pt x="1075198" y="292298"/>
                    <a:pt x="1070061" y="268864"/>
                    <a:pt x="1067492" y="247898"/>
                  </a:cubicBezTo>
                  <a:cubicBezTo>
                    <a:pt x="1066208" y="225698"/>
                    <a:pt x="1068777" y="202265"/>
                    <a:pt x="1073914" y="181298"/>
                  </a:cubicBezTo>
                  <a:cubicBezTo>
                    <a:pt x="1079051" y="160332"/>
                    <a:pt x="1089324" y="139365"/>
                    <a:pt x="1100882" y="120866"/>
                  </a:cubicBezTo>
                  <a:cubicBezTo>
                    <a:pt x="1113725" y="102366"/>
                    <a:pt x="1130420" y="85099"/>
                    <a:pt x="1147115" y="71533"/>
                  </a:cubicBezTo>
                  <a:cubicBezTo>
                    <a:pt x="1165094" y="57966"/>
                    <a:pt x="1186926" y="46866"/>
                    <a:pt x="1207474" y="39466"/>
                  </a:cubicBezTo>
                  <a:cubicBezTo>
                    <a:pt x="1229306" y="32066"/>
                    <a:pt x="1253706" y="27133"/>
                    <a:pt x="1275538" y="27133"/>
                  </a:cubicBezTo>
                  <a:cubicBezTo>
                    <a:pt x="1298654" y="25900"/>
                    <a:pt x="1323054" y="29600"/>
                    <a:pt x="1344886" y="35766"/>
                  </a:cubicBezTo>
                  <a:cubicBezTo>
                    <a:pt x="1366718" y="41933"/>
                    <a:pt x="1387266" y="53033"/>
                    <a:pt x="1406530" y="65366"/>
                  </a:cubicBezTo>
                  <a:cubicBezTo>
                    <a:pt x="1424509" y="78933"/>
                    <a:pt x="1441204" y="94966"/>
                    <a:pt x="1455330" y="113466"/>
                  </a:cubicBezTo>
                  <a:cubicBezTo>
                    <a:pt x="1468173" y="130732"/>
                    <a:pt x="1478446" y="151699"/>
                    <a:pt x="1484868" y="172665"/>
                  </a:cubicBezTo>
                  <a:cubicBezTo>
                    <a:pt x="1491289" y="193632"/>
                    <a:pt x="1495141" y="215832"/>
                    <a:pt x="1493857" y="238031"/>
                  </a:cubicBezTo>
                  <a:cubicBezTo>
                    <a:pt x="1493857" y="260231"/>
                    <a:pt x="1488720" y="282431"/>
                    <a:pt x="1481015" y="303397"/>
                  </a:cubicBezTo>
                  <a:cubicBezTo>
                    <a:pt x="1473310" y="324364"/>
                    <a:pt x="1460467" y="344097"/>
                    <a:pt x="1446341" y="361364"/>
                  </a:cubicBezTo>
                  <a:cubicBezTo>
                    <a:pt x="1432214" y="377397"/>
                    <a:pt x="1414235" y="393430"/>
                    <a:pt x="1394971" y="405763"/>
                  </a:cubicBezTo>
                  <a:cubicBezTo>
                    <a:pt x="1375708" y="416863"/>
                    <a:pt x="1353876" y="425496"/>
                    <a:pt x="1332044" y="431663"/>
                  </a:cubicBezTo>
                  <a:cubicBezTo>
                    <a:pt x="1308928" y="436596"/>
                    <a:pt x="1289664" y="436596"/>
                    <a:pt x="1262696" y="436596"/>
                  </a:cubicBezTo>
                  <a:cubicBezTo>
                    <a:pt x="1221600" y="435363"/>
                    <a:pt x="1183073" y="424263"/>
                    <a:pt x="1112440" y="420563"/>
                  </a:cubicBezTo>
                  <a:cubicBezTo>
                    <a:pt x="937785" y="409463"/>
                    <a:pt x="356028" y="427963"/>
                    <a:pt x="207057" y="406997"/>
                  </a:cubicBezTo>
                  <a:cubicBezTo>
                    <a:pt x="156972" y="400830"/>
                    <a:pt x="133856" y="393430"/>
                    <a:pt x="108172" y="382330"/>
                  </a:cubicBezTo>
                  <a:cubicBezTo>
                    <a:pt x="91477" y="373697"/>
                    <a:pt x="81203" y="366297"/>
                    <a:pt x="67076" y="352730"/>
                  </a:cubicBezTo>
                  <a:cubicBezTo>
                    <a:pt x="47813" y="334231"/>
                    <a:pt x="22128" y="295998"/>
                    <a:pt x="10570" y="271331"/>
                  </a:cubicBezTo>
                  <a:cubicBezTo>
                    <a:pt x="2865" y="254065"/>
                    <a:pt x="296" y="242965"/>
                    <a:pt x="296" y="223231"/>
                  </a:cubicBezTo>
                  <a:cubicBezTo>
                    <a:pt x="-988" y="197332"/>
                    <a:pt x="1580" y="156632"/>
                    <a:pt x="14423" y="127032"/>
                  </a:cubicBezTo>
                  <a:cubicBezTo>
                    <a:pt x="27265" y="97432"/>
                    <a:pt x="54234" y="66599"/>
                    <a:pt x="73497" y="48100"/>
                  </a:cubicBezTo>
                  <a:cubicBezTo>
                    <a:pt x="87624" y="34533"/>
                    <a:pt x="97898" y="28366"/>
                    <a:pt x="117161" y="20966"/>
                  </a:cubicBezTo>
                  <a:cubicBezTo>
                    <a:pt x="141562" y="11100"/>
                    <a:pt x="216047" y="0"/>
                    <a:pt x="2160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2168534" y="9250312"/>
              <a:ext cx="2024871" cy="544032"/>
            </a:xfrm>
            <a:custGeom>
              <a:rect b="b" l="l" r="r" t="t"/>
              <a:pathLst>
                <a:path extrusionOk="0" h="419407" w="1561022">
                  <a:moveTo>
                    <a:pt x="204427" y="9600"/>
                  </a:moveTo>
                  <a:cubicBezTo>
                    <a:pt x="1254928" y="-1499"/>
                    <a:pt x="1361519" y="-3966"/>
                    <a:pt x="1420594" y="12067"/>
                  </a:cubicBezTo>
                  <a:cubicBezTo>
                    <a:pt x="1450131" y="20700"/>
                    <a:pt x="1462974" y="31800"/>
                    <a:pt x="1480953" y="45367"/>
                  </a:cubicBezTo>
                  <a:cubicBezTo>
                    <a:pt x="1498932" y="58933"/>
                    <a:pt x="1515627" y="76200"/>
                    <a:pt x="1527185" y="94700"/>
                  </a:cubicBezTo>
                  <a:cubicBezTo>
                    <a:pt x="1540027" y="111966"/>
                    <a:pt x="1549017" y="134166"/>
                    <a:pt x="1554154" y="155133"/>
                  </a:cubicBezTo>
                  <a:cubicBezTo>
                    <a:pt x="1560575" y="176099"/>
                    <a:pt x="1561859" y="199532"/>
                    <a:pt x="1560575" y="220499"/>
                  </a:cubicBezTo>
                  <a:cubicBezTo>
                    <a:pt x="1558007" y="242699"/>
                    <a:pt x="1552870" y="264898"/>
                    <a:pt x="1543880" y="284632"/>
                  </a:cubicBezTo>
                  <a:cubicBezTo>
                    <a:pt x="1534891" y="305598"/>
                    <a:pt x="1522048" y="324098"/>
                    <a:pt x="1506637" y="341364"/>
                  </a:cubicBezTo>
                  <a:cubicBezTo>
                    <a:pt x="1491227" y="357398"/>
                    <a:pt x="1473248" y="372198"/>
                    <a:pt x="1452700" y="382064"/>
                  </a:cubicBezTo>
                  <a:cubicBezTo>
                    <a:pt x="1433436" y="393164"/>
                    <a:pt x="1410320" y="400564"/>
                    <a:pt x="1388488" y="405497"/>
                  </a:cubicBezTo>
                  <a:cubicBezTo>
                    <a:pt x="1366656" y="409197"/>
                    <a:pt x="1342256" y="410431"/>
                    <a:pt x="1319140" y="406731"/>
                  </a:cubicBezTo>
                  <a:cubicBezTo>
                    <a:pt x="1297308" y="404264"/>
                    <a:pt x="1274192" y="396864"/>
                    <a:pt x="1253644" y="388231"/>
                  </a:cubicBezTo>
                  <a:cubicBezTo>
                    <a:pt x="1233096" y="378364"/>
                    <a:pt x="1213833" y="364798"/>
                    <a:pt x="1197138" y="348764"/>
                  </a:cubicBezTo>
                  <a:cubicBezTo>
                    <a:pt x="1181727" y="333964"/>
                    <a:pt x="1167600" y="315465"/>
                    <a:pt x="1157327" y="295731"/>
                  </a:cubicBezTo>
                  <a:cubicBezTo>
                    <a:pt x="1147053" y="275998"/>
                    <a:pt x="1140632" y="253798"/>
                    <a:pt x="1136779" y="232832"/>
                  </a:cubicBezTo>
                  <a:cubicBezTo>
                    <a:pt x="1134210" y="210632"/>
                    <a:pt x="1134210" y="187199"/>
                    <a:pt x="1139347" y="166233"/>
                  </a:cubicBezTo>
                  <a:cubicBezTo>
                    <a:pt x="1143200" y="145266"/>
                    <a:pt x="1150905" y="123066"/>
                    <a:pt x="1162464" y="104566"/>
                  </a:cubicBezTo>
                  <a:cubicBezTo>
                    <a:pt x="1174022" y="84833"/>
                    <a:pt x="1189432" y="67567"/>
                    <a:pt x="1206127" y="52767"/>
                  </a:cubicBezTo>
                  <a:cubicBezTo>
                    <a:pt x="1222822" y="37967"/>
                    <a:pt x="1243370" y="25634"/>
                    <a:pt x="1263918" y="17000"/>
                  </a:cubicBezTo>
                  <a:cubicBezTo>
                    <a:pt x="1284466" y="8367"/>
                    <a:pt x="1307582" y="2201"/>
                    <a:pt x="1330698" y="967"/>
                  </a:cubicBezTo>
                  <a:cubicBezTo>
                    <a:pt x="1352530" y="-1499"/>
                    <a:pt x="1376930" y="967"/>
                    <a:pt x="1398762" y="5901"/>
                  </a:cubicBezTo>
                  <a:cubicBezTo>
                    <a:pt x="1420594" y="10834"/>
                    <a:pt x="1443710" y="20700"/>
                    <a:pt x="1462974" y="31800"/>
                  </a:cubicBezTo>
                  <a:cubicBezTo>
                    <a:pt x="1480953" y="44134"/>
                    <a:pt x="1498932" y="58933"/>
                    <a:pt x="1514343" y="76200"/>
                  </a:cubicBezTo>
                  <a:cubicBezTo>
                    <a:pt x="1528469" y="93466"/>
                    <a:pt x="1540027" y="113200"/>
                    <a:pt x="1547733" y="134166"/>
                  </a:cubicBezTo>
                  <a:cubicBezTo>
                    <a:pt x="1555438" y="153899"/>
                    <a:pt x="1560575" y="177332"/>
                    <a:pt x="1560575" y="198299"/>
                  </a:cubicBezTo>
                  <a:cubicBezTo>
                    <a:pt x="1561859" y="220499"/>
                    <a:pt x="1558007" y="243932"/>
                    <a:pt x="1551586" y="264898"/>
                  </a:cubicBezTo>
                  <a:cubicBezTo>
                    <a:pt x="1545164" y="284632"/>
                    <a:pt x="1533606" y="305598"/>
                    <a:pt x="1520764" y="324098"/>
                  </a:cubicBezTo>
                  <a:cubicBezTo>
                    <a:pt x="1507922" y="341364"/>
                    <a:pt x="1491227" y="357398"/>
                    <a:pt x="1471963" y="370964"/>
                  </a:cubicBezTo>
                  <a:cubicBezTo>
                    <a:pt x="1453984" y="383297"/>
                    <a:pt x="1432152" y="393164"/>
                    <a:pt x="1410320" y="399331"/>
                  </a:cubicBezTo>
                  <a:cubicBezTo>
                    <a:pt x="1388488" y="406731"/>
                    <a:pt x="1375646" y="406731"/>
                    <a:pt x="1342256" y="409197"/>
                  </a:cubicBezTo>
                  <a:cubicBezTo>
                    <a:pt x="1247223" y="414131"/>
                    <a:pt x="978818" y="394397"/>
                    <a:pt x="793889" y="395631"/>
                  </a:cubicBezTo>
                  <a:cubicBezTo>
                    <a:pt x="605107" y="396864"/>
                    <a:pt x="330282" y="426464"/>
                    <a:pt x="218554" y="417830"/>
                  </a:cubicBezTo>
                  <a:cubicBezTo>
                    <a:pt x="171037" y="412897"/>
                    <a:pt x="144068" y="406731"/>
                    <a:pt x="118383" y="396864"/>
                  </a:cubicBezTo>
                  <a:cubicBezTo>
                    <a:pt x="100404" y="389464"/>
                    <a:pt x="90130" y="383297"/>
                    <a:pt x="76004" y="370964"/>
                  </a:cubicBezTo>
                  <a:cubicBezTo>
                    <a:pt x="55456" y="352464"/>
                    <a:pt x="28487" y="321631"/>
                    <a:pt x="15645" y="292032"/>
                  </a:cubicBezTo>
                  <a:cubicBezTo>
                    <a:pt x="2803" y="262432"/>
                    <a:pt x="-1050" y="221732"/>
                    <a:pt x="234" y="195832"/>
                  </a:cubicBezTo>
                  <a:cubicBezTo>
                    <a:pt x="234" y="177332"/>
                    <a:pt x="2803" y="164999"/>
                    <a:pt x="10508" y="147733"/>
                  </a:cubicBezTo>
                  <a:cubicBezTo>
                    <a:pt x="20782" y="123066"/>
                    <a:pt x="46467" y="84833"/>
                    <a:pt x="65730" y="65100"/>
                  </a:cubicBezTo>
                  <a:cubicBezTo>
                    <a:pt x="78572" y="51533"/>
                    <a:pt x="88846" y="44134"/>
                    <a:pt x="106825" y="36734"/>
                  </a:cubicBezTo>
                  <a:cubicBezTo>
                    <a:pt x="131226" y="24400"/>
                    <a:pt x="204427" y="9600"/>
                    <a:pt x="204427" y="96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3111117" y="0"/>
              <a:ext cx="2906994" cy="10061064"/>
            </a:xfrm>
            <a:custGeom>
              <a:rect b="b" l="l" r="r" t="t"/>
              <a:pathLst>
                <a:path extrusionOk="0" h="10061064" w="2906994">
                  <a:moveTo>
                    <a:pt x="0" y="0"/>
                  </a:moveTo>
                  <a:lnTo>
                    <a:pt x="2906994" y="0"/>
                  </a:lnTo>
                  <a:lnTo>
                    <a:pt x="2906994" y="10061064"/>
                  </a:lnTo>
                  <a:lnTo>
                    <a:pt x="0" y="100610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8703" l="-588997" r="-38223" t="0"/>
              </a:stretch>
            </a:blipFill>
            <a:ln>
              <a:noFill/>
            </a:ln>
          </p:spPr>
        </p:sp>
        <p:sp>
          <p:nvSpPr>
            <p:cNvPr id="197" name="Google Shape;197;p20"/>
            <p:cNvSpPr/>
            <p:nvPr/>
          </p:nvSpPr>
          <p:spPr>
            <a:xfrm>
              <a:off x="0" y="1956918"/>
              <a:ext cx="2899114" cy="5836760"/>
            </a:xfrm>
            <a:custGeom>
              <a:rect b="b" l="l" r="r" t="t"/>
              <a:pathLst>
                <a:path extrusionOk="0" h="5836760" w="2899114">
                  <a:moveTo>
                    <a:pt x="0" y="0"/>
                  </a:moveTo>
                  <a:lnTo>
                    <a:pt x="2899114" y="0"/>
                  </a:lnTo>
                  <a:lnTo>
                    <a:pt x="2899114" y="5836760"/>
                  </a:lnTo>
                  <a:lnTo>
                    <a:pt x="0" y="58367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581" r="0" t="0"/>
              </a:stretch>
            </a:blipFill>
            <a:ln>
              <a:noFill/>
            </a:ln>
          </p:spPr>
        </p:sp>
      </p:grpSp>
      <p:sp>
        <p:nvSpPr>
          <p:cNvPr id="198" name="Google Shape;198;p20"/>
          <p:cNvSpPr/>
          <p:nvPr/>
        </p:nvSpPr>
        <p:spPr>
          <a:xfrm>
            <a:off x="6110157" y="3093184"/>
            <a:ext cx="1663860" cy="688422"/>
          </a:xfrm>
          <a:custGeom>
            <a:rect b="b" l="l" r="r" t="t"/>
            <a:pathLst>
              <a:path extrusionOk="0" h="688422" w="1663860">
                <a:moveTo>
                  <a:pt x="0" y="0"/>
                </a:moveTo>
                <a:lnTo>
                  <a:pt x="1663860" y="0"/>
                </a:lnTo>
                <a:lnTo>
                  <a:pt x="1663860" y="688422"/>
                </a:lnTo>
                <a:lnTo>
                  <a:pt x="0" y="688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0"/>
          <p:cNvSpPr txBox="1"/>
          <p:nvPr/>
        </p:nvSpPr>
        <p:spPr>
          <a:xfrm>
            <a:off x="520823" y="2322345"/>
            <a:ext cx="5385600" cy="7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9415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Source Sans Pro"/>
              <a:buChar char="•"/>
            </a:pP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See all orders in one place, sorted in order of priority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415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Source Sans Pro"/>
              <a:buChar char="•"/>
            </a:pP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Search, sort and filter orders by status, keywords, SKU and fulfillment hub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699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99415" lvl="1" marL="79882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9"/>
              <a:buFont typeface="Source Sans Pro"/>
              <a:buChar char="•"/>
            </a:pPr>
            <a:r>
              <a:rPr i="0" lang="en-US" sz="3699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an order to start processing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846476" y="612904"/>
            <a:ext cx="978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10127916" y="2298342"/>
            <a:ext cx="1921068" cy="794842"/>
          </a:xfrm>
          <a:custGeom>
            <a:rect b="b" l="l" r="r" t="t"/>
            <a:pathLst>
              <a:path extrusionOk="0" h="794842" w="1921068">
                <a:moveTo>
                  <a:pt x="0" y="0"/>
                </a:moveTo>
                <a:lnTo>
                  <a:pt x="1921068" y="0"/>
                </a:lnTo>
                <a:lnTo>
                  <a:pt x="1921068" y="794842"/>
                </a:lnTo>
                <a:lnTo>
                  <a:pt x="0" y="794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21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07" name="Google Shape;207;p21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1"/>
          <p:cNvGrpSpPr/>
          <p:nvPr/>
        </p:nvGrpSpPr>
        <p:grpSpPr>
          <a:xfrm>
            <a:off x="520823" y="-110342"/>
            <a:ext cx="1970558" cy="2026850"/>
            <a:chOff x="0" y="-38100"/>
            <a:chExt cx="680430" cy="699851"/>
          </a:xfrm>
        </p:grpSpPr>
        <p:sp>
          <p:nvSpPr>
            <p:cNvPr id="210" name="Google Shape;210;p21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0" y="-38100"/>
              <a:ext cx="680430" cy="699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21"/>
          <p:cNvSpPr txBox="1"/>
          <p:nvPr/>
        </p:nvSpPr>
        <p:spPr>
          <a:xfrm>
            <a:off x="846476" y="642745"/>
            <a:ext cx="10755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Processing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520825" y="2538200"/>
            <a:ext cx="64047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●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order details, adjust quantities, edit shipping or leave comments or lea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ve comments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internally or </a:t>
            </a:r>
            <a:r>
              <a:rPr lang="en-US" sz="3200"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experts. </a:t>
            </a:r>
            <a:b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ource Sans Pro"/>
              <a:buChar char="●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Processing Order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initialize credit card authorization and commence the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 day shipping window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5" name="Google Shape;2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9828" y="763832"/>
            <a:ext cx="9741446" cy="849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/>
          <p:nvPr/>
        </p:nvSpPr>
        <p:spPr>
          <a:xfrm>
            <a:off x="689725" y="7963500"/>
            <a:ext cx="6608100" cy="1753500"/>
          </a:xfrm>
          <a:prstGeom prst="roundRect">
            <a:avLst>
              <a:gd fmla="val 14033" name="adj"/>
            </a:avLst>
          </a:prstGeom>
          <a:solidFill>
            <a:srgbClr val="FFE3AB">
              <a:alpha val="2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ⓘ</a:t>
            </a:r>
            <a:r>
              <a:rPr lang="en-U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Orders not shipped within the 7 days will require credit card reauthorization. </a:t>
            </a:r>
            <a:endParaRPr sz="2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520823" y="-110341"/>
            <a:ext cx="1970525" cy="2026980"/>
            <a:chOff x="0" y="-38100"/>
            <a:chExt cx="680430" cy="699900"/>
          </a:xfrm>
        </p:grpSpPr>
        <p:sp>
          <p:nvSpPr>
            <p:cNvPr id="222" name="Google Shape;222;p22"/>
            <p:cNvSpPr/>
            <p:nvPr/>
          </p:nvSpPr>
          <p:spPr>
            <a:xfrm>
              <a:off x="0" y="0"/>
              <a:ext cx="680430" cy="661751"/>
            </a:xfrm>
            <a:custGeom>
              <a:rect b="b" l="l" r="r" t="t"/>
              <a:pathLst>
                <a:path extrusionOk="0" h="661751" w="680430">
                  <a:moveTo>
                    <a:pt x="680430" y="39288"/>
                  </a:moveTo>
                  <a:lnTo>
                    <a:pt x="680430" y="622463"/>
                  </a:lnTo>
                  <a:cubicBezTo>
                    <a:pt x="680430" y="644161"/>
                    <a:pt x="662840" y="661751"/>
                    <a:pt x="641142" y="661751"/>
                  </a:cubicBezTo>
                  <a:lnTo>
                    <a:pt x="39288" y="661751"/>
                  </a:lnTo>
                  <a:cubicBezTo>
                    <a:pt x="17590" y="661751"/>
                    <a:pt x="0" y="644161"/>
                    <a:pt x="0" y="622463"/>
                  </a:cubicBezTo>
                  <a:lnTo>
                    <a:pt x="0" y="39288"/>
                  </a:lnTo>
                  <a:cubicBezTo>
                    <a:pt x="0" y="17590"/>
                    <a:pt x="17590" y="0"/>
                    <a:pt x="39288" y="0"/>
                  </a:cubicBezTo>
                  <a:lnTo>
                    <a:pt x="641142" y="0"/>
                  </a:lnTo>
                  <a:cubicBezTo>
                    <a:pt x="651562" y="0"/>
                    <a:pt x="661555" y="4139"/>
                    <a:pt x="668923" y="11507"/>
                  </a:cubicBezTo>
                  <a:cubicBezTo>
                    <a:pt x="676291" y="18875"/>
                    <a:pt x="680430" y="28868"/>
                    <a:pt x="680430" y="39288"/>
                  </a:cubicBezTo>
                  <a:close/>
                </a:path>
              </a:pathLst>
            </a:custGeom>
            <a:solidFill>
              <a:srgbClr val="DBF8F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0" y="-38100"/>
              <a:ext cx="680400" cy="6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11322814" y="-101208"/>
            <a:ext cx="6965186" cy="10388208"/>
            <a:chOff x="0" y="-38100"/>
            <a:chExt cx="2622128" cy="3910673"/>
          </a:xfrm>
        </p:grpSpPr>
        <p:sp>
          <p:nvSpPr>
            <p:cNvPr id="225" name="Google Shape;225;p22"/>
            <p:cNvSpPr/>
            <p:nvPr/>
          </p:nvSpPr>
          <p:spPr>
            <a:xfrm>
              <a:off x="0" y="0"/>
              <a:ext cx="2622128" cy="3872573"/>
            </a:xfrm>
            <a:custGeom>
              <a:rect b="b" l="l" r="r" t="t"/>
              <a:pathLst>
                <a:path extrusionOk="0" h="3872573" w="2622128">
                  <a:moveTo>
                    <a:pt x="2622128" y="11115"/>
                  </a:moveTo>
                  <a:lnTo>
                    <a:pt x="2622128" y="3861457"/>
                  </a:lnTo>
                  <a:cubicBezTo>
                    <a:pt x="2622128" y="3864405"/>
                    <a:pt x="2620956" y="3867233"/>
                    <a:pt x="2618872" y="3869317"/>
                  </a:cubicBezTo>
                  <a:cubicBezTo>
                    <a:pt x="2616788" y="3871402"/>
                    <a:pt x="2613960" y="3872573"/>
                    <a:pt x="2611012" y="3872573"/>
                  </a:cubicBezTo>
                  <a:lnTo>
                    <a:pt x="11115" y="3872573"/>
                  </a:lnTo>
                  <a:cubicBezTo>
                    <a:pt x="4976" y="3872573"/>
                    <a:pt x="0" y="3867596"/>
                    <a:pt x="0" y="3861457"/>
                  </a:cubicBezTo>
                  <a:lnTo>
                    <a:pt x="0" y="11115"/>
                  </a:lnTo>
                  <a:cubicBezTo>
                    <a:pt x="0" y="4976"/>
                    <a:pt x="4976" y="0"/>
                    <a:pt x="11115" y="0"/>
                  </a:cubicBezTo>
                  <a:lnTo>
                    <a:pt x="2611012" y="0"/>
                  </a:lnTo>
                  <a:cubicBezTo>
                    <a:pt x="2617151" y="0"/>
                    <a:pt x="2622128" y="4976"/>
                    <a:pt x="2622128" y="11115"/>
                  </a:cubicBezTo>
                  <a:close/>
                </a:path>
              </a:pathLst>
            </a:custGeom>
            <a:solidFill>
              <a:srgbClr val="DBF8FB">
                <a:alpha val="4980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0" y="-38100"/>
              <a:ext cx="2622128" cy="3910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15166613" y="9525000"/>
            <a:ext cx="3121387" cy="737428"/>
          </a:xfrm>
          <a:custGeom>
            <a:rect b="b" l="l" r="r" t="t"/>
            <a:pathLst>
              <a:path extrusionOk="0" h="737428" w="3121387">
                <a:moveTo>
                  <a:pt x="0" y="0"/>
                </a:moveTo>
                <a:lnTo>
                  <a:pt x="3121387" y="0"/>
                </a:lnTo>
                <a:lnTo>
                  <a:pt x="3121387" y="737428"/>
                </a:lnTo>
                <a:lnTo>
                  <a:pt x="0" y="737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2"/>
          <p:cNvSpPr txBox="1"/>
          <p:nvPr/>
        </p:nvSpPr>
        <p:spPr>
          <a:xfrm>
            <a:off x="846476" y="642745"/>
            <a:ext cx="13261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Fulfilling </a:t>
            </a:r>
            <a:r>
              <a:rPr b="1" lang="en-US" sz="6300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i="0" lang="en-US" sz="6300" u="none" cap="none" strike="noStrike">
                <a:solidFill>
                  <a:srgbClr val="21212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rders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520823" y="2682914"/>
            <a:ext cx="5975700" cy="6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processing has started, the order status will update to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Progress.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an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Progress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order to view order details and retrieve shipping address.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5440" lvl="1" marL="69088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you have shipped the order, click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Fulfill order</a:t>
            </a:r>
            <a:r>
              <a:rPr i="0" lang="en-US" sz="3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add tracking info and capture payment.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30" name="Google Shape;230;p22"/>
          <p:cNvGrpSpPr/>
          <p:nvPr/>
        </p:nvGrpSpPr>
        <p:grpSpPr>
          <a:xfrm>
            <a:off x="7009349" y="2370564"/>
            <a:ext cx="11024374" cy="5545872"/>
            <a:chOff x="0" y="0"/>
            <a:chExt cx="14699165" cy="7394496"/>
          </a:xfrm>
        </p:grpSpPr>
        <p:sp>
          <p:nvSpPr>
            <p:cNvPr id="231" name="Google Shape;231;p22"/>
            <p:cNvSpPr/>
            <p:nvPr/>
          </p:nvSpPr>
          <p:spPr>
            <a:xfrm>
              <a:off x="0" y="0"/>
              <a:ext cx="9812759" cy="7394496"/>
            </a:xfrm>
            <a:custGeom>
              <a:rect b="b" l="l" r="r" t="t"/>
              <a:pathLst>
                <a:path extrusionOk="0" h="7394496" w="9812759">
                  <a:moveTo>
                    <a:pt x="0" y="0"/>
                  </a:moveTo>
                  <a:lnTo>
                    <a:pt x="9812759" y="0"/>
                  </a:lnTo>
                  <a:lnTo>
                    <a:pt x="9812759" y="7394496"/>
                  </a:lnTo>
                  <a:lnTo>
                    <a:pt x="0" y="73944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404" l="0" r="-51442" t="-22441"/>
              </a:stretch>
            </a:blipFill>
            <a:ln>
              <a:noFill/>
            </a:ln>
          </p:spPr>
        </p:sp>
        <p:sp>
          <p:nvSpPr>
            <p:cNvPr id="232" name="Google Shape;232;p22"/>
            <p:cNvSpPr/>
            <p:nvPr/>
          </p:nvSpPr>
          <p:spPr>
            <a:xfrm>
              <a:off x="9812759" y="2016"/>
              <a:ext cx="4886406" cy="7392480"/>
            </a:xfrm>
            <a:custGeom>
              <a:rect b="b" l="l" r="r" t="t"/>
              <a:pathLst>
                <a:path extrusionOk="0" h="7392480" w="4886406">
                  <a:moveTo>
                    <a:pt x="0" y="0"/>
                  </a:moveTo>
                  <a:lnTo>
                    <a:pt x="4886406" y="0"/>
                  </a:lnTo>
                  <a:lnTo>
                    <a:pt x="4886406" y="7392480"/>
                  </a:lnTo>
                  <a:lnTo>
                    <a:pt x="0" y="73924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6953" l="-202599" r="-9063" t="0"/>
              </a:stretch>
            </a:blipFill>
            <a:ln>
              <a:noFill/>
            </a:ln>
          </p:spPr>
        </p:sp>
      </p:grpSp>
      <p:pic>
        <p:nvPicPr>
          <p:cNvPr id="233" name="Google Shape;2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9350" y="2369542"/>
            <a:ext cx="11024377" cy="5547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